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8" r:id="rId3"/>
    <p:sldId id="257" r:id="rId4"/>
    <p:sldId id="258" r:id="rId5"/>
    <p:sldId id="259" r:id="rId6"/>
    <p:sldId id="260" r:id="rId7"/>
    <p:sldId id="263" r:id="rId8"/>
    <p:sldId id="267" r:id="rId9"/>
    <p:sldId id="269" r:id="rId10"/>
    <p:sldId id="261" r:id="rId11"/>
    <p:sldId id="262"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7EE97-F83F-4DC2-AE2C-7729B613021B}" type="datetimeFigureOut">
              <a:rPr lang="en-US" smtClean="0"/>
              <a:t>10/11/2011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B29DE-F45F-42F3-9809-B303F3331AB7}" type="slidenum">
              <a:rPr lang="en-US" smtClean="0"/>
              <a:t>‹#›</a:t>
            </a:fld>
            <a:endParaRPr lang="en-US"/>
          </a:p>
        </p:txBody>
      </p:sp>
    </p:spTree>
    <p:extLst>
      <p:ext uri="{BB962C8B-B14F-4D97-AF65-F5344CB8AC3E}">
        <p14:creationId xmlns:p14="http://schemas.microsoft.com/office/powerpoint/2010/main" val="137654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7B29DE-F45F-42F3-9809-B303F3331AB7}" type="slidenum">
              <a:rPr lang="en-US" smtClean="0"/>
              <a:t>7</a:t>
            </a:fld>
            <a:endParaRPr lang="en-US"/>
          </a:p>
        </p:txBody>
      </p:sp>
    </p:spTree>
    <p:extLst>
      <p:ext uri="{BB962C8B-B14F-4D97-AF65-F5344CB8AC3E}">
        <p14:creationId xmlns:p14="http://schemas.microsoft.com/office/powerpoint/2010/main" val="294947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7B29DE-F45F-42F3-9809-B303F3331AB7}" type="slidenum">
              <a:rPr lang="en-US" smtClean="0"/>
              <a:t>11</a:t>
            </a:fld>
            <a:endParaRPr lang="en-US"/>
          </a:p>
        </p:txBody>
      </p:sp>
    </p:spTree>
    <p:extLst>
      <p:ext uri="{BB962C8B-B14F-4D97-AF65-F5344CB8AC3E}">
        <p14:creationId xmlns:p14="http://schemas.microsoft.com/office/powerpoint/2010/main" val="1997966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807F7EB-AE4B-4B8E-800D-BB629DF4D4FD}" type="datetimeFigureOut">
              <a:rPr lang="en-US" smtClean="0"/>
              <a:t>10/11/2011</a:t>
            </a:fld>
            <a:endParaRPr lang="en-US"/>
          </a:p>
        </p:txBody>
      </p:sp>
      <p:sp>
        <p:nvSpPr>
          <p:cNvPr id="16" name="Slide Number Placeholder 15"/>
          <p:cNvSpPr>
            <a:spLocks noGrp="1"/>
          </p:cNvSpPr>
          <p:nvPr>
            <p:ph type="sldNum" sz="quarter" idx="11"/>
          </p:nvPr>
        </p:nvSpPr>
        <p:spPr/>
        <p:txBody>
          <a:bodyPr/>
          <a:lstStyle/>
          <a:p>
            <a:fld id="{6DA1F896-9624-4C0E-9FAE-5558CD304EDF}"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07F7EB-AE4B-4B8E-800D-BB629DF4D4FD}"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1F896-9624-4C0E-9FAE-5558CD304ED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07F7EB-AE4B-4B8E-800D-BB629DF4D4FD}"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1F896-9624-4C0E-9FAE-5558CD304ED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807F7EB-AE4B-4B8E-800D-BB629DF4D4FD}" type="datetimeFigureOut">
              <a:rPr lang="en-US" smtClean="0"/>
              <a:t>10/11/2011</a:t>
            </a:fld>
            <a:endParaRPr lang="en-US"/>
          </a:p>
        </p:txBody>
      </p:sp>
      <p:sp>
        <p:nvSpPr>
          <p:cNvPr id="15" name="Slide Number Placeholder 14"/>
          <p:cNvSpPr>
            <a:spLocks noGrp="1"/>
          </p:cNvSpPr>
          <p:nvPr>
            <p:ph type="sldNum" sz="quarter" idx="15"/>
          </p:nvPr>
        </p:nvSpPr>
        <p:spPr/>
        <p:txBody>
          <a:bodyPr/>
          <a:lstStyle>
            <a:lvl1pPr algn="ctr">
              <a:defRPr/>
            </a:lvl1pPr>
          </a:lstStyle>
          <a:p>
            <a:fld id="{6DA1F896-9624-4C0E-9FAE-5558CD304EDF}"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07F7EB-AE4B-4B8E-800D-BB629DF4D4FD}" type="datetimeFigureOut">
              <a:rPr lang="en-US" smtClean="0"/>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1F896-9624-4C0E-9FAE-5558CD304EDF}"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07F7EB-AE4B-4B8E-800D-BB629DF4D4FD}" type="datetimeFigureOut">
              <a:rPr lang="en-US" smtClean="0"/>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1F896-9624-4C0E-9FAE-5558CD304ED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6DA1F896-9624-4C0E-9FAE-5558CD304EDF}"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807F7EB-AE4B-4B8E-800D-BB629DF4D4FD}" type="datetimeFigureOut">
              <a:rPr lang="en-US" smtClean="0"/>
              <a:t>10/11/2011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07F7EB-AE4B-4B8E-800D-BB629DF4D4FD}" type="datetimeFigureOut">
              <a:rPr lang="en-US" smtClean="0"/>
              <a:t>10/11/2011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A1F896-9624-4C0E-9FAE-5558CD304ED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7F7EB-AE4B-4B8E-800D-BB629DF4D4FD}" type="datetimeFigureOut">
              <a:rPr lang="en-US" smtClean="0"/>
              <a:t>10/11/2011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A1F896-9624-4C0E-9FAE-5558CD304ED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807F7EB-AE4B-4B8E-800D-BB629DF4D4FD}" type="datetimeFigureOut">
              <a:rPr lang="en-US" smtClean="0"/>
              <a:t>10/11/2011</a:t>
            </a:fld>
            <a:endParaRPr lang="en-US"/>
          </a:p>
        </p:txBody>
      </p:sp>
      <p:sp>
        <p:nvSpPr>
          <p:cNvPr id="9" name="Slide Number Placeholder 8"/>
          <p:cNvSpPr>
            <a:spLocks noGrp="1"/>
          </p:cNvSpPr>
          <p:nvPr>
            <p:ph type="sldNum" sz="quarter" idx="15"/>
          </p:nvPr>
        </p:nvSpPr>
        <p:spPr/>
        <p:txBody>
          <a:bodyPr/>
          <a:lstStyle/>
          <a:p>
            <a:fld id="{6DA1F896-9624-4C0E-9FAE-5558CD304EDF}"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807F7EB-AE4B-4B8E-800D-BB629DF4D4FD}" type="datetimeFigureOut">
              <a:rPr lang="en-US" smtClean="0"/>
              <a:t>10/11/2011</a:t>
            </a:fld>
            <a:endParaRPr lang="en-US"/>
          </a:p>
        </p:txBody>
      </p:sp>
      <p:sp>
        <p:nvSpPr>
          <p:cNvPr id="9" name="Slide Number Placeholder 8"/>
          <p:cNvSpPr>
            <a:spLocks noGrp="1"/>
          </p:cNvSpPr>
          <p:nvPr>
            <p:ph type="sldNum" sz="quarter" idx="11"/>
          </p:nvPr>
        </p:nvSpPr>
        <p:spPr/>
        <p:txBody>
          <a:bodyPr/>
          <a:lstStyle/>
          <a:p>
            <a:fld id="{6DA1F896-9624-4C0E-9FAE-5558CD304EDF}"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807F7EB-AE4B-4B8E-800D-BB629DF4D4FD}" type="datetimeFigureOut">
              <a:rPr lang="en-US" smtClean="0"/>
              <a:t>10/11/2011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DA1F896-9624-4C0E-9FAE-5558CD304EDF}"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bodyforlife2.com/incompletprotein.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player.discoveryeducation.com/index.cfm?guidAssetId=E86A81FA-9EFA-432A-8E6B-19850BF48F28&amp;blnFromSearch=1&amp;productcode=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choosemyplate.gov/foodgroups/food_library/proteinfoods/lean_beef.html"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accent2"/>
                </a:solidFill>
              </a:rPr>
              <a:t>“FIRST IMPORTANCE”</a:t>
            </a:r>
          </a:p>
          <a:p>
            <a:endParaRPr lang="en-US" dirty="0">
              <a:solidFill>
                <a:srgbClr val="0070C0"/>
              </a:solidFill>
            </a:endParaRPr>
          </a:p>
          <a:p>
            <a:r>
              <a:rPr lang="en-US" dirty="0" smtClean="0">
                <a:solidFill>
                  <a:srgbClr val="0070C0"/>
                </a:solidFill>
              </a:rPr>
              <a:t>BUILDING </a:t>
            </a:r>
            <a:r>
              <a:rPr lang="en-US" dirty="0" smtClean="0">
                <a:solidFill>
                  <a:srgbClr val="0070C0"/>
                </a:solidFill>
              </a:rPr>
              <a:t>BLOCKS OF LIFE</a:t>
            </a:r>
          </a:p>
          <a:p>
            <a:r>
              <a:rPr lang="en-US" dirty="0" smtClean="0">
                <a:solidFill>
                  <a:srgbClr val="0070C0"/>
                </a:solidFill>
              </a:rPr>
              <a:t>IT’S 45% OF OUR BODIES!</a:t>
            </a:r>
            <a:endParaRPr lang="en-US" dirty="0">
              <a:solidFill>
                <a:srgbClr val="0070C0"/>
              </a:solidFill>
            </a:endParaRPr>
          </a:p>
        </p:txBody>
      </p:sp>
      <p:sp>
        <p:nvSpPr>
          <p:cNvPr id="2" name="Title 1"/>
          <p:cNvSpPr>
            <a:spLocks noGrp="1"/>
          </p:cNvSpPr>
          <p:nvPr>
            <p:ph type="ctrTitle"/>
          </p:nvPr>
        </p:nvSpPr>
        <p:spPr>
          <a:xfrm>
            <a:off x="400050" y="1295400"/>
            <a:ext cx="8305800" cy="1981200"/>
          </a:xfrm>
        </p:spPr>
        <p:txBody>
          <a:bodyPr/>
          <a:lstStyle/>
          <a:p>
            <a:r>
              <a:rPr lang="en-US" dirty="0" smtClean="0"/>
              <a:t>PROTEINS</a:t>
            </a:r>
            <a:endParaRPr lang="en-US" dirty="0"/>
          </a:p>
        </p:txBody>
      </p:sp>
      <p:pic>
        <p:nvPicPr>
          <p:cNvPr id="1026" name="Picture 2" descr="http://ts4.mm.bing.net/images/thumbnail.aspx?q=1266014494859&amp;id=398dd950d629585cd732790db9f4b80b&amp;url=http%3a%2f%2ffitfinity.net%2fwp-content%2fuploads%2f2010%2f05%2fgetty_rm_photo_of_high_protein_foo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609600"/>
            <a:ext cx="2857500" cy="1933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317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PLANT VS. ANIMAL</a:t>
            </a:r>
          </a:p>
          <a:p>
            <a:r>
              <a:rPr lang="en-US" dirty="0" smtClean="0"/>
              <a:t>COMPLETE- SUPPLY ALL ESSENTIAL AMINO ACIDS</a:t>
            </a:r>
          </a:p>
          <a:p>
            <a:r>
              <a:rPr lang="en-US" dirty="0" smtClean="0"/>
              <a:t>INCOMPLETE- SOME AMINO ACIDS ARE SUPPLIED (VEGETARIANS)</a:t>
            </a:r>
            <a:endParaRPr lang="en-US" dirty="0"/>
          </a:p>
          <a:p>
            <a:endParaRPr lang="en-US" dirty="0" smtClean="0"/>
          </a:p>
          <a:p>
            <a:r>
              <a:rPr lang="en-US" dirty="0" smtClean="0">
                <a:solidFill>
                  <a:srgbClr val="00B0F0"/>
                </a:solidFill>
              </a:rPr>
              <a:t>ONLY THE SOY BEAN IS A </a:t>
            </a:r>
          </a:p>
          <a:p>
            <a:pPr marL="0" indent="0">
              <a:buNone/>
            </a:pPr>
            <a:r>
              <a:rPr lang="en-US" dirty="0" smtClean="0">
                <a:solidFill>
                  <a:srgbClr val="00B0F0"/>
                </a:solidFill>
              </a:rPr>
              <a:t>COMPLETE PLANT PROTEIN</a:t>
            </a:r>
            <a:endParaRPr lang="en-US" dirty="0">
              <a:solidFill>
                <a:srgbClr val="00B0F0"/>
              </a:solidFill>
            </a:endParaRPr>
          </a:p>
          <a:p>
            <a:r>
              <a:rPr lang="en-US" dirty="0" smtClean="0">
                <a:hlinkClick r:id="rId2"/>
              </a:rPr>
              <a:t>PROTEIN COMPARISON</a:t>
            </a:r>
            <a:r>
              <a:rPr lang="en-US" dirty="0" smtClean="0"/>
              <a:t> </a:t>
            </a:r>
            <a:endParaRPr lang="en-US" dirty="0"/>
          </a:p>
        </p:txBody>
      </p:sp>
      <p:sp>
        <p:nvSpPr>
          <p:cNvPr id="3" name="Title 2"/>
          <p:cNvSpPr>
            <a:spLocks noGrp="1"/>
          </p:cNvSpPr>
          <p:nvPr>
            <p:ph type="title"/>
          </p:nvPr>
        </p:nvSpPr>
        <p:spPr/>
        <p:txBody>
          <a:bodyPr/>
          <a:lstStyle/>
          <a:p>
            <a:r>
              <a:rPr lang="en-US" dirty="0" smtClean="0"/>
              <a:t>COMPLETE/INCOMPLETE</a:t>
            </a:r>
            <a:endParaRPr lang="en-US" dirty="0"/>
          </a:p>
        </p:txBody>
      </p:sp>
      <p:pic>
        <p:nvPicPr>
          <p:cNvPr id="6146" name="Picture 2" descr="http://1.bp.blogspot.com/_pjGD0MWPkNY/SouGJss5WPI/AAAAAAAADIg/9gvffWb-92M/s320/proteinIncomple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581400"/>
            <a:ext cx="3048000" cy="234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573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ACTIVITY</a:t>
            </a:r>
            <a:endParaRPr lang="en-US" dirty="0"/>
          </a:p>
        </p:txBody>
      </p:sp>
      <p:sp>
        <p:nvSpPr>
          <p:cNvPr id="2" name="Content Placeholder 1"/>
          <p:cNvSpPr>
            <a:spLocks noGrp="1"/>
          </p:cNvSpPr>
          <p:nvPr>
            <p:ph sz="half" idx="1"/>
          </p:nvPr>
        </p:nvSpPr>
        <p:spPr>
          <a:xfrm>
            <a:off x="914400" y="1344446"/>
            <a:ext cx="3429000" cy="4343400"/>
          </a:xfrm>
        </p:spPr>
        <p:txBody>
          <a:bodyPr/>
          <a:lstStyle/>
          <a:p>
            <a:pPr marL="0" indent="0">
              <a:buNone/>
            </a:pPr>
            <a:endParaRPr lang="en-US" dirty="0"/>
          </a:p>
        </p:txBody>
      </p:sp>
      <p:sp>
        <p:nvSpPr>
          <p:cNvPr id="4" name="Content Placeholder 3"/>
          <p:cNvSpPr>
            <a:spLocks noGrp="1"/>
          </p:cNvSpPr>
          <p:nvPr>
            <p:ph sz="half" idx="2"/>
          </p:nvPr>
        </p:nvSpPr>
        <p:spPr>
          <a:xfrm>
            <a:off x="3733800" y="685800"/>
            <a:ext cx="4495800" cy="5410200"/>
          </a:xfrm>
        </p:spPr>
        <p:txBody>
          <a:bodyPr/>
          <a:lstStyle/>
          <a:p>
            <a:r>
              <a:rPr lang="en-US" dirty="0">
                <a:solidFill>
                  <a:srgbClr val="0070C0"/>
                </a:solidFill>
              </a:rPr>
              <a:t>COMPOSE A LIST OF PROTEINS THAT YOU ATE YESTERDAY</a:t>
            </a:r>
            <a:r>
              <a:rPr lang="en-US" dirty="0" smtClean="0">
                <a:solidFill>
                  <a:srgbClr val="0070C0"/>
                </a:solidFill>
              </a:rPr>
              <a:t>.</a:t>
            </a:r>
          </a:p>
          <a:p>
            <a:endParaRPr lang="en-US" dirty="0">
              <a:solidFill>
                <a:srgbClr val="0070C0"/>
              </a:solidFill>
            </a:endParaRPr>
          </a:p>
          <a:p>
            <a:pPr lvl="1"/>
            <a:r>
              <a:rPr lang="en-US" dirty="0"/>
              <a:t>DETERMINE WHETHER YOU HAVE MADE THE </a:t>
            </a:r>
            <a:r>
              <a:rPr lang="en-US" dirty="0" smtClean="0"/>
              <a:t>REQUIREMENTS</a:t>
            </a:r>
          </a:p>
          <a:p>
            <a:pPr lvl="1"/>
            <a:endParaRPr lang="en-US" dirty="0"/>
          </a:p>
          <a:p>
            <a:pPr lvl="1"/>
            <a:r>
              <a:rPr lang="en-US" dirty="0"/>
              <a:t>WHAT COULD </a:t>
            </a:r>
            <a:r>
              <a:rPr lang="en-US" dirty="0" smtClean="0"/>
              <a:t>YOU HAVE EATEN DIFFERENTLY TO SATISFY THE REQUIREMENTS?</a:t>
            </a:r>
            <a:endParaRPr lang="en-US" dirty="0"/>
          </a:p>
        </p:txBody>
      </p:sp>
      <p:pic>
        <p:nvPicPr>
          <p:cNvPr id="4098" name="Picture 2" descr="http://ts3.mm.bing.net/images/thumbnail.aspx?q=1185476644714&amp;id=5ebda37238b2f9e37a05d14e1590a4f2&amp;url=http%3a%2f%2fwww.healthyfood.co.nz%2farticles%2f2010%2fmarch%2fgive-teen-boys-a-taste-for-healthy-eating%2fimage_previe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3200400" cy="416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939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CONSUME AT EACH MEAL</a:t>
            </a:r>
          </a:p>
          <a:p>
            <a:pPr lvl="1"/>
            <a:r>
              <a:rPr lang="en-US" dirty="0" smtClean="0"/>
              <a:t>ESPECIALLY AT </a:t>
            </a:r>
            <a:r>
              <a:rPr lang="en-US" dirty="0" smtClean="0"/>
              <a:t>BREAKFAST</a:t>
            </a:r>
          </a:p>
          <a:p>
            <a:pPr lvl="2"/>
            <a:r>
              <a:rPr lang="en-US" dirty="0" smtClean="0"/>
              <a:t>NEED FUEL FOR THE DAY, AND TO REPAIR</a:t>
            </a:r>
            <a:endParaRPr lang="en-US" dirty="0" smtClean="0"/>
          </a:p>
          <a:p>
            <a:pPr lvl="1"/>
            <a:endParaRPr lang="en-US" dirty="0"/>
          </a:p>
          <a:p>
            <a:pPr lvl="1"/>
            <a:r>
              <a:rPr lang="en-US" dirty="0" smtClean="0"/>
              <a:t>EXCESS PROTEIN IS STORED AS </a:t>
            </a:r>
            <a:r>
              <a:rPr lang="en-US" dirty="0" smtClean="0"/>
              <a:t>FAT NOT PROTEIN</a:t>
            </a:r>
            <a:endParaRPr lang="en-US" dirty="0" smtClean="0"/>
          </a:p>
          <a:p>
            <a:pPr lvl="1"/>
            <a:r>
              <a:rPr lang="en-US" dirty="0" smtClean="0"/>
              <a:t>CAN SERVE IN PLACE OF FAT/ CARBS</a:t>
            </a:r>
          </a:p>
        </p:txBody>
      </p:sp>
      <p:sp>
        <p:nvSpPr>
          <p:cNvPr id="5" name="Title 4"/>
          <p:cNvSpPr>
            <a:spLocks noGrp="1"/>
          </p:cNvSpPr>
          <p:nvPr>
            <p:ph type="title"/>
          </p:nvPr>
        </p:nvSpPr>
        <p:spPr/>
        <p:txBody>
          <a:bodyPr/>
          <a:lstStyle/>
          <a:p>
            <a:r>
              <a:rPr lang="en-US" dirty="0" smtClean="0"/>
              <a:t>DAILY PROTEINS</a:t>
            </a:r>
            <a:endParaRPr lang="en-US" dirty="0"/>
          </a:p>
        </p:txBody>
      </p:sp>
      <p:pic>
        <p:nvPicPr>
          <p:cNvPr id="7170" name="Picture 2" descr="http://ts2.mm.bing.net/images/thumbnail.aspx?q=1309000212997&amp;id=98aa95d57902565b545d2c374e4ad38c&amp;url=http%3a%2f%2fphotos2.demandstudios.com%2fDM-Resize%2fphotos.demandstudios.com%2f118%2f112%2ffotolia_19535634_XS.jpg%3fh%3d10000%26w%3d400%26keep_ratio%3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267200"/>
            <a:ext cx="2514600" cy="1666875"/>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ts4.mm.bing.net/images/thumbnail.aspx?q=1237531565455&amp;id=f52adc69896c0a61fd5805ec7e54eae6&amp;url=http%3a%2f%2fwww.thefatlossauthority.com%2ffat_loss_tips%2fwp-content%2fuploads%2f2010%2f12%2fyogurt-p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4029075"/>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287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CAUSE:</a:t>
            </a:r>
          </a:p>
          <a:p>
            <a:pPr lvl="1"/>
            <a:r>
              <a:rPr lang="en-US" dirty="0" smtClean="0"/>
              <a:t>FATIGUE</a:t>
            </a:r>
          </a:p>
          <a:p>
            <a:pPr lvl="1"/>
            <a:r>
              <a:rPr lang="en-US" dirty="0" smtClean="0"/>
              <a:t>WEIGHT LOSS</a:t>
            </a:r>
          </a:p>
          <a:p>
            <a:pPr lvl="1"/>
            <a:r>
              <a:rPr lang="en-US" dirty="0" smtClean="0"/>
              <a:t>LETHARGY</a:t>
            </a:r>
          </a:p>
          <a:p>
            <a:pPr lvl="1"/>
            <a:r>
              <a:rPr lang="en-US" dirty="0" smtClean="0"/>
              <a:t>LIMITED GROWTH</a:t>
            </a:r>
          </a:p>
          <a:p>
            <a:pPr lvl="1"/>
            <a:r>
              <a:rPr lang="en-US" dirty="0" smtClean="0"/>
              <a:t>BRITTLE HAIR/NAILS</a:t>
            </a:r>
          </a:p>
          <a:p>
            <a:pPr lvl="1"/>
            <a:r>
              <a:rPr lang="en-US" dirty="0" smtClean="0"/>
              <a:t>LIVER DAMAGE</a:t>
            </a:r>
          </a:p>
          <a:p>
            <a:pPr lvl="1"/>
            <a:r>
              <a:rPr lang="en-US" dirty="0" smtClean="0"/>
              <a:t>LOWER DISEASE RESISTANCE </a:t>
            </a:r>
            <a:endParaRPr lang="en-US" dirty="0"/>
          </a:p>
        </p:txBody>
      </p:sp>
      <p:sp>
        <p:nvSpPr>
          <p:cNvPr id="3" name="Title 2"/>
          <p:cNvSpPr>
            <a:spLocks noGrp="1"/>
          </p:cNvSpPr>
          <p:nvPr>
            <p:ph type="title"/>
          </p:nvPr>
        </p:nvSpPr>
        <p:spPr/>
        <p:txBody>
          <a:bodyPr/>
          <a:lstStyle/>
          <a:p>
            <a:r>
              <a:rPr lang="en-US" dirty="0" smtClean="0"/>
              <a:t>DEFICIENCIES</a:t>
            </a:r>
            <a:endParaRPr lang="en-US" dirty="0"/>
          </a:p>
        </p:txBody>
      </p:sp>
      <p:pic>
        <p:nvPicPr>
          <p:cNvPr id="8194" name="Picture 2" descr="http://ts4.mm.bing.net/images/thumbnail.aspx?q=1281134496027&amp;id=f447e6542b66a23c3a4bc913b7087fbe&amp;url=http%3a%2f%2fwww.magazine.ayurvediccure.com%2fwp-content%2fuploads%2f2009%2f03%2ffingernai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9286" y="1066800"/>
            <a:ext cx="2895600" cy="2720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804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WRITE A DAILY MEAL PLAN  OF PROTEINS FOR YOURSELF</a:t>
            </a:r>
            <a:endParaRPr lang="en-US" dirty="0"/>
          </a:p>
        </p:txBody>
      </p:sp>
      <p:sp>
        <p:nvSpPr>
          <p:cNvPr id="3" name="Title 2"/>
          <p:cNvSpPr>
            <a:spLocks noGrp="1"/>
          </p:cNvSpPr>
          <p:nvPr>
            <p:ph type="title"/>
          </p:nvPr>
        </p:nvSpPr>
        <p:spPr/>
        <p:txBody>
          <a:bodyPr/>
          <a:lstStyle/>
          <a:p>
            <a:r>
              <a:rPr lang="en-US" dirty="0" smtClean="0"/>
              <a:t>ACTIVITY</a:t>
            </a:r>
            <a:endParaRPr lang="en-US" dirty="0"/>
          </a:p>
        </p:txBody>
      </p:sp>
    </p:spTree>
    <p:extLst>
      <p:ext uri="{BB962C8B-B14F-4D97-AF65-F5344CB8AC3E}">
        <p14:creationId xmlns:p14="http://schemas.microsoft.com/office/powerpoint/2010/main" val="2183918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solidFill>
                  <a:srgbClr val="00B0F0"/>
                </a:solidFill>
              </a:rPr>
              <a:t>PROTEIN</a:t>
            </a:r>
            <a:r>
              <a:rPr lang="en-US" sz="3200" dirty="0" smtClean="0"/>
              <a:t> IS</a:t>
            </a:r>
          </a:p>
          <a:p>
            <a:endParaRPr lang="en-US" sz="3200" dirty="0"/>
          </a:p>
          <a:p>
            <a:endParaRPr lang="en-US" sz="3200" dirty="0" smtClean="0"/>
          </a:p>
          <a:p>
            <a:pPr marL="0" indent="0">
              <a:buNone/>
            </a:pPr>
            <a:endParaRPr lang="en-US" sz="3200" dirty="0" smtClean="0"/>
          </a:p>
          <a:p>
            <a:endParaRPr lang="en-US" sz="3200" dirty="0"/>
          </a:p>
          <a:p>
            <a:endParaRPr lang="en-US" dirty="0"/>
          </a:p>
          <a:p>
            <a:pPr marL="0" indent="0">
              <a:buNone/>
            </a:pPr>
            <a:r>
              <a:rPr lang="en-US" dirty="0" smtClean="0"/>
              <a:t> “AN OBJECT FORMED BY AMINO ACIDS THAT PERFORM DIFFERENT FUNCTIONS IN THE BODY DETERMINED BY THEIR SHAPE.”</a:t>
            </a:r>
            <a:endParaRPr lang="en-US" dirty="0"/>
          </a:p>
        </p:txBody>
      </p:sp>
      <p:sp>
        <p:nvSpPr>
          <p:cNvPr id="3" name="Title 2"/>
          <p:cNvSpPr>
            <a:spLocks noGrp="1"/>
          </p:cNvSpPr>
          <p:nvPr>
            <p:ph type="title"/>
          </p:nvPr>
        </p:nvSpPr>
        <p:spPr/>
        <p:txBody>
          <a:bodyPr/>
          <a:lstStyle/>
          <a:p>
            <a:r>
              <a:rPr lang="en-US" dirty="0" smtClean="0"/>
              <a:t>DEFINITION</a:t>
            </a:r>
            <a:endParaRPr lang="en-US" dirty="0"/>
          </a:p>
        </p:txBody>
      </p:sp>
      <p:pic>
        <p:nvPicPr>
          <p:cNvPr id="1026" name="Picture 2" descr="http://ts3.mm.bing.net/images/thumbnail.aspx?q=1240615238006&amp;id=3027921c06775c2da30ee96d16b563cb&amp;url=http%3a%2f%2fwww.epobio.net%2fphotos%2fprotein_stru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838200"/>
            <a:ext cx="3443968" cy="3663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695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70C0"/>
                </a:solidFill>
              </a:rPr>
              <a:t>MEAT</a:t>
            </a:r>
            <a:r>
              <a:rPr lang="en-US" dirty="0" smtClean="0"/>
              <a:t>-BEEF, PORK, LAMB</a:t>
            </a:r>
          </a:p>
          <a:p>
            <a:r>
              <a:rPr lang="en-US" dirty="0" smtClean="0">
                <a:solidFill>
                  <a:srgbClr val="0070C0"/>
                </a:solidFill>
              </a:rPr>
              <a:t>POULTRY</a:t>
            </a:r>
            <a:r>
              <a:rPr lang="en-US" dirty="0" smtClean="0"/>
              <a:t>-CHICKEN, TURKEY</a:t>
            </a:r>
          </a:p>
          <a:p>
            <a:r>
              <a:rPr lang="en-US" dirty="0" smtClean="0">
                <a:solidFill>
                  <a:srgbClr val="0070C0"/>
                </a:solidFill>
              </a:rPr>
              <a:t>EGGS</a:t>
            </a:r>
          </a:p>
          <a:p>
            <a:r>
              <a:rPr lang="en-US" dirty="0" smtClean="0">
                <a:solidFill>
                  <a:srgbClr val="0070C0"/>
                </a:solidFill>
              </a:rPr>
              <a:t>BEANS/PEAS</a:t>
            </a:r>
            <a:r>
              <a:rPr lang="en-US" dirty="0" smtClean="0"/>
              <a:t>-LENTILS, SOYBEANS</a:t>
            </a:r>
          </a:p>
          <a:p>
            <a:r>
              <a:rPr lang="en-US" dirty="0" smtClean="0">
                <a:solidFill>
                  <a:srgbClr val="0070C0"/>
                </a:solidFill>
              </a:rPr>
              <a:t>NUTS</a:t>
            </a:r>
            <a:r>
              <a:rPr lang="en-US" dirty="0" smtClean="0"/>
              <a:t>-CASHEWS, PEANUTS, WALNUTS</a:t>
            </a:r>
          </a:p>
          <a:p>
            <a:r>
              <a:rPr lang="en-US" dirty="0" smtClean="0">
                <a:solidFill>
                  <a:srgbClr val="0070C0"/>
                </a:solidFill>
              </a:rPr>
              <a:t>SEAFOOD</a:t>
            </a:r>
            <a:r>
              <a:rPr lang="en-US" dirty="0" smtClean="0"/>
              <a:t>-SALMON, SHRIMP, TUNA</a:t>
            </a:r>
            <a:endParaRPr lang="en-US" dirty="0"/>
          </a:p>
        </p:txBody>
      </p:sp>
      <p:sp>
        <p:nvSpPr>
          <p:cNvPr id="3" name="Title 2"/>
          <p:cNvSpPr>
            <a:spLocks noGrp="1"/>
          </p:cNvSpPr>
          <p:nvPr>
            <p:ph type="title"/>
          </p:nvPr>
        </p:nvSpPr>
        <p:spPr/>
        <p:txBody>
          <a:bodyPr/>
          <a:lstStyle/>
          <a:p>
            <a:r>
              <a:rPr lang="en-US" dirty="0" smtClean="0"/>
              <a:t>TYPES OF </a:t>
            </a:r>
            <a:r>
              <a:rPr lang="en-US" dirty="0" smtClean="0"/>
              <a:t>PROTEINS</a:t>
            </a:r>
            <a:endParaRPr lang="en-US" dirty="0"/>
          </a:p>
        </p:txBody>
      </p:sp>
      <p:pic>
        <p:nvPicPr>
          <p:cNvPr id="2050" name="Picture 2" descr="http://ts2.mm.bing.net/images/thumbnail.aspx?q=1186925843769&amp;id=3ebb325e994b0cbce7e653466cec733f&amp;url=http%3a%2f%2fhealthy-eating.org.uk%2fwp-content%2fuploads%2f2010%2f09%2fProtein-1-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890588"/>
            <a:ext cx="2857500" cy="1704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719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229600" cy="5334000"/>
          </a:xfrm>
        </p:spPr>
        <p:txBody>
          <a:bodyPr>
            <a:normAutofit fontScale="47500" lnSpcReduction="20000"/>
          </a:bodyPr>
          <a:lstStyle/>
          <a:p>
            <a:r>
              <a:rPr lang="en-US" sz="4200" dirty="0" smtClean="0">
                <a:solidFill>
                  <a:schemeClr val="bg1"/>
                </a:solidFill>
              </a:rPr>
              <a:t>GROWTH &amp; MAINTENANCE</a:t>
            </a:r>
            <a:endParaRPr lang="en-US" sz="4200" dirty="0">
              <a:solidFill>
                <a:schemeClr val="bg1"/>
              </a:solidFill>
            </a:endParaRPr>
          </a:p>
          <a:p>
            <a:pPr lvl="1"/>
            <a:r>
              <a:rPr lang="en-US" sz="4200" dirty="0" smtClean="0">
                <a:solidFill>
                  <a:schemeClr val="tx1"/>
                </a:solidFill>
              </a:rPr>
              <a:t>CELL REGROWTH HAIR, SKIN, NAILS</a:t>
            </a:r>
          </a:p>
          <a:p>
            <a:r>
              <a:rPr lang="en-US" sz="4200" dirty="0" smtClean="0">
                <a:solidFill>
                  <a:schemeClr val="bg1"/>
                </a:solidFill>
              </a:rPr>
              <a:t>ENZYMES</a:t>
            </a:r>
          </a:p>
          <a:p>
            <a:pPr lvl="1"/>
            <a:r>
              <a:rPr lang="en-US" sz="4200" dirty="0" smtClean="0"/>
              <a:t>PROVIDE MEANS FOR CHEMICAL REACTIONS</a:t>
            </a:r>
          </a:p>
          <a:p>
            <a:r>
              <a:rPr lang="en-US" sz="4200" dirty="0" smtClean="0">
                <a:solidFill>
                  <a:schemeClr val="bg1"/>
                </a:solidFill>
              </a:rPr>
              <a:t>HORMONES</a:t>
            </a:r>
          </a:p>
          <a:p>
            <a:pPr lvl="1"/>
            <a:r>
              <a:rPr lang="en-US" sz="4200" dirty="0" smtClean="0"/>
              <a:t>REGULATE BODY CONDITIONS (METABOLISM, BLOOD SUGAR)</a:t>
            </a:r>
          </a:p>
          <a:p>
            <a:r>
              <a:rPr lang="en-US" sz="4200" dirty="0" smtClean="0">
                <a:solidFill>
                  <a:schemeClr val="bg1"/>
                </a:solidFill>
              </a:rPr>
              <a:t>ANTIBODIES</a:t>
            </a:r>
          </a:p>
          <a:p>
            <a:pPr lvl="1"/>
            <a:r>
              <a:rPr lang="en-US" sz="4200" dirty="0" smtClean="0"/>
              <a:t>FIGHT DISEASE AND BACTERIA </a:t>
            </a:r>
          </a:p>
          <a:p>
            <a:r>
              <a:rPr lang="en-US" sz="4200" dirty="0" smtClean="0">
                <a:solidFill>
                  <a:schemeClr val="bg1"/>
                </a:solidFill>
              </a:rPr>
              <a:t>FLUID BALANCE</a:t>
            </a:r>
          </a:p>
          <a:p>
            <a:pPr lvl="1"/>
            <a:r>
              <a:rPr lang="en-US" sz="4200" dirty="0" smtClean="0"/>
              <a:t> ATTRACT WATER AND KEEP FLUIDS CONSTANNE IN THE BLODD</a:t>
            </a:r>
          </a:p>
          <a:p>
            <a:r>
              <a:rPr lang="en-US" sz="4200" dirty="0" smtClean="0">
                <a:solidFill>
                  <a:schemeClr val="bg1"/>
                </a:solidFill>
              </a:rPr>
              <a:t>ENERGY</a:t>
            </a:r>
          </a:p>
          <a:p>
            <a:pPr lvl="1"/>
            <a:r>
              <a:rPr lang="en-US" sz="4200" dirty="0" smtClean="0"/>
              <a:t>(WHEN CARBS AND FAT) DO NOT PROVIDE IT)</a:t>
            </a:r>
            <a:endParaRPr lang="en-US" sz="4200" dirty="0" smtClean="0"/>
          </a:p>
          <a:p>
            <a:endParaRPr lang="en-US" dirty="0"/>
          </a:p>
          <a:p>
            <a:r>
              <a:rPr lang="en-US" dirty="0" smtClean="0"/>
              <a:t>Proteins </a:t>
            </a:r>
            <a:r>
              <a:rPr lang="en-US" dirty="0"/>
              <a:t>are, in effect, the main actioners in cells and in an entire organism. Without proteins the most basic functions of life could not be carried out. Respiration, for example, requires muscle contractions, and muscle contractions require proteins.</a:t>
            </a:r>
          </a:p>
          <a:p>
            <a:pPr marL="0" indent="0">
              <a:buNone/>
            </a:pPr>
            <a:r>
              <a:rPr lang="en-US" dirty="0"/>
              <a:t/>
            </a:r>
            <a:br>
              <a:rPr lang="en-US" dirty="0"/>
            </a:br>
            <a:r>
              <a:rPr lang="en-US" dirty="0" smtClean="0"/>
              <a:t> </a:t>
            </a:r>
            <a:endParaRPr lang="en-US" dirty="0"/>
          </a:p>
        </p:txBody>
      </p:sp>
      <p:sp>
        <p:nvSpPr>
          <p:cNvPr id="3" name="Title 2"/>
          <p:cNvSpPr>
            <a:spLocks noGrp="1"/>
          </p:cNvSpPr>
          <p:nvPr>
            <p:ph type="title"/>
          </p:nvPr>
        </p:nvSpPr>
        <p:spPr/>
        <p:txBody>
          <a:bodyPr/>
          <a:lstStyle/>
          <a:p>
            <a:r>
              <a:rPr lang="en-US" dirty="0" smtClean="0"/>
              <a:t>FUNCTION</a:t>
            </a:r>
            <a:endParaRPr lang="en-US" dirty="0"/>
          </a:p>
        </p:txBody>
      </p:sp>
    </p:spTree>
    <p:extLst>
      <p:ext uri="{BB962C8B-B14F-4D97-AF65-F5344CB8AC3E}">
        <p14:creationId xmlns:p14="http://schemas.microsoft.com/office/powerpoint/2010/main" val="2504166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SELECT LEAN MEATS</a:t>
            </a:r>
          </a:p>
          <a:p>
            <a:r>
              <a:rPr lang="en-US" dirty="0" smtClean="0"/>
              <a:t>PREPARE MEATS WITH LOW-FAT TECHNIQUES</a:t>
            </a:r>
          </a:p>
          <a:p>
            <a:r>
              <a:rPr lang="en-US" dirty="0" smtClean="0"/>
              <a:t>VARY YOUR CHOICES- BEEF, SEAFOOD, BEANS, ETC.</a:t>
            </a:r>
          </a:p>
          <a:p>
            <a:r>
              <a:rPr lang="en-US" dirty="0" smtClean="0"/>
              <a:t>SUGGESTED TO EAT 8 OZ. SEAFOOD PER WEEK</a:t>
            </a:r>
          </a:p>
          <a:p>
            <a:pPr lvl="1"/>
            <a:r>
              <a:rPr lang="en-US" dirty="0" smtClean="0"/>
              <a:t>PREVENTION OF HEART DISEASE</a:t>
            </a:r>
          </a:p>
          <a:p>
            <a:pPr lvl="1"/>
            <a:endParaRPr lang="en-US" dirty="0"/>
          </a:p>
          <a:p>
            <a:pPr lvl="1"/>
            <a:endParaRPr lang="en-US" dirty="0" smtClean="0"/>
          </a:p>
          <a:p>
            <a:pPr lvl="1"/>
            <a:r>
              <a:rPr lang="en-US" dirty="0" smtClean="0">
                <a:hlinkClick r:id="rId2"/>
              </a:rPr>
              <a:t>protein foods</a:t>
            </a:r>
            <a:endParaRPr lang="en-US" dirty="0" smtClean="0"/>
          </a:p>
          <a:p>
            <a:pPr marL="365760" lvl="1" indent="0">
              <a:buNone/>
            </a:pPr>
            <a:endParaRPr lang="en-US" dirty="0"/>
          </a:p>
        </p:txBody>
      </p:sp>
      <p:sp>
        <p:nvSpPr>
          <p:cNvPr id="3" name="Title 2"/>
          <p:cNvSpPr>
            <a:spLocks noGrp="1"/>
          </p:cNvSpPr>
          <p:nvPr>
            <p:ph type="title"/>
          </p:nvPr>
        </p:nvSpPr>
        <p:spPr/>
        <p:txBody>
          <a:bodyPr/>
          <a:lstStyle/>
          <a:p>
            <a:r>
              <a:rPr lang="en-US" dirty="0" smtClean="0"/>
              <a:t>CHOOSING PROTEINS</a:t>
            </a:r>
            <a:endParaRPr lang="en-US" dirty="0"/>
          </a:p>
        </p:txBody>
      </p:sp>
    </p:spTree>
    <p:extLst>
      <p:ext uri="{BB962C8B-B14F-4D97-AF65-F5344CB8AC3E}">
        <p14:creationId xmlns:p14="http://schemas.microsoft.com/office/powerpoint/2010/main" val="2256239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5-6OZ. PER DAY.</a:t>
            </a:r>
          </a:p>
          <a:p>
            <a:r>
              <a:rPr lang="en-US" dirty="0" smtClean="0">
                <a:hlinkClick r:id="rId2"/>
              </a:rPr>
              <a:t>SERVINGS</a:t>
            </a:r>
            <a:r>
              <a:rPr lang="en-US" dirty="0" smtClean="0"/>
              <a:t> </a:t>
            </a:r>
            <a:endParaRPr lang="en-US" dirty="0"/>
          </a:p>
        </p:txBody>
      </p:sp>
      <p:sp>
        <p:nvSpPr>
          <p:cNvPr id="3" name="Title 2"/>
          <p:cNvSpPr>
            <a:spLocks noGrp="1"/>
          </p:cNvSpPr>
          <p:nvPr>
            <p:ph type="title"/>
          </p:nvPr>
        </p:nvSpPr>
        <p:spPr/>
        <p:txBody>
          <a:bodyPr/>
          <a:lstStyle/>
          <a:p>
            <a:r>
              <a:rPr lang="en-US" dirty="0" smtClean="0"/>
              <a:t>DAILY ALLOWANCE</a:t>
            </a:r>
            <a:endParaRPr lang="en-US" dirty="0"/>
          </a:p>
        </p:txBody>
      </p:sp>
      <p:pic>
        <p:nvPicPr>
          <p:cNvPr id="3074" name="Picture 2" descr="http://ts4.mm.bing.net/images/thumbnail.aspx?q=1250636794219&amp;id=392677be1e8706cae539d0a49ee28236&amp;url=http%3a%2f%2f604now.com%2fwp-content%2fuploads%2f2011%2f07%2ffattyfis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971800"/>
            <a:ext cx="4925238" cy="32670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s4.mm.bing.net/images/thumbnail.aspx?q=1267988759271&amp;id=224aa10d962b33020f3cb57e54d7e724&amp;url=http%3a%2f%2fcdn.healthhabits.ca%2fwp-content%2fuploads%2f2011%2f06%2fmy-plate-usda-food-pyramid-replacement-michelle-obama-lets-move-obesit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473881"/>
            <a:ext cx="3529853"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452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300" dirty="0" smtClean="0"/>
              <a:t>DEPENDENT ON:</a:t>
            </a:r>
          </a:p>
          <a:p>
            <a:pPr lvl="1"/>
            <a:r>
              <a:rPr lang="en-US" sz="3300" dirty="0" smtClean="0"/>
              <a:t>AGE</a:t>
            </a:r>
          </a:p>
          <a:p>
            <a:pPr lvl="1"/>
            <a:r>
              <a:rPr lang="en-US" sz="3300" dirty="0" smtClean="0"/>
              <a:t>BODY TYPE/SIZE</a:t>
            </a:r>
          </a:p>
          <a:p>
            <a:pPr lvl="1"/>
            <a:r>
              <a:rPr lang="en-US" sz="3300" dirty="0" smtClean="0"/>
              <a:t>QUALITY OF PROTEIN</a:t>
            </a:r>
          </a:p>
          <a:p>
            <a:pPr lvl="1"/>
            <a:r>
              <a:rPr lang="en-US" sz="3300" dirty="0" smtClean="0"/>
              <a:t>FITNESS </a:t>
            </a:r>
            <a:r>
              <a:rPr lang="en-US" sz="3300" dirty="0" smtClean="0"/>
              <a:t>LEVEL</a:t>
            </a:r>
          </a:p>
          <a:p>
            <a:pPr lvl="1"/>
            <a:endParaRPr lang="en-US" dirty="0"/>
          </a:p>
          <a:p>
            <a:pPr lvl="1"/>
            <a:endParaRPr lang="en-US" dirty="0" smtClean="0"/>
          </a:p>
          <a:p>
            <a:pPr lvl="1"/>
            <a:r>
              <a:rPr lang="en-US" dirty="0" smtClean="0"/>
              <a:t>REQUIREMENTS</a:t>
            </a:r>
            <a:endParaRPr lang="en-US" dirty="0"/>
          </a:p>
          <a:p>
            <a:pPr lvl="2"/>
            <a:r>
              <a:rPr lang="en-US" dirty="0" smtClean="0"/>
              <a:t>10-30% OF TOTAL CALORIES</a:t>
            </a:r>
          </a:p>
          <a:p>
            <a:pPr lvl="1"/>
            <a:endParaRPr lang="en-US" dirty="0" smtClean="0"/>
          </a:p>
          <a:p>
            <a:pPr lvl="1"/>
            <a:endParaRPr lang="en-US" dirty="0"/>
          </a:p>
          <a:p>
            <a:pPr marL="365760" lvl="1" indent="0">
              <a:buNone/>
            </a:pPr>
            <a:r>
              <a:rPr lang="en-US" dirty="0" smtClean="0"/>
              <a:t>PROTEINS ARE BROKEN DOWN INTO AMINO ACIDS WHICH ARE THEN USED TO MAKE CUSTOM PROTEINS </a:t>
            </a:r>
            <a:endParaRPr lang="en-US" dirty="0"/>
          </a:p>
          <a:p>
            <a:pPr lvl="1"/>
            <a:endParaRPr lang="en-US" dirty="0" smtClean="0"/>
          </a:p>
          <a:p>
            <a:pPr lvl="1"/>
            <a:r>
              <a:rPr lang="en-US" dirty="0" smtClean="0"/>
              <a:t>SUPPLEMENTS HAVE NOT SHOWN TO INCREASE MUSCLE </a:t>
            </a:r>
            <a:endParaRPr lang="en-US" dirty="0"/>
          </a:p>
        </p:txBody>
      </p:sp>
      <p:sp>
        <p:nvSpPr>
          <p:cNvPr id="3" name="Title 2"/>
          <p:cNvSpPr>
            <a:spLocks noGrp="1"/>
          </p:cNvSpPr>
          <p:nvPr>
            <p:ph type="title"/>
          </p:nvPr>
        </p:nvSpPr>
        <p:spPr/>
        <p:txBody>
          <a:bodyPr/>
          <a:lstStyle/>
          <a:p>
            <a:r>
              <a:rPr lang="en-US" dirty="0" smtClean="0"/>
              <a:t>REQUIREMENTS</a:t>
            </a:r>
            <a:endParaRPr lang="en-US" dirty="0"/>
          </a:p>
        </p:txBody>
      </p:sp>
      <p:pic>
        <p:nvPicPr>
          <p:cNvPr id="5122" name="Picture 2" descr="http://ts3.mm.bing.net/images/thumbnail.aspx?q=1302933476026&amp;id=2439ebae4c6dcfe5d1969a02fb90bd4e&amp;url=http%3a%2f%2fwww.exrx.net%2fImages%2fPeople%2fmicahcomp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81000"/>
            <a:ext cx="2819400" cy="422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832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B0F0"/>
                </a:solidFill>
              </a:rPr>
              <a:t>USE TOTAL CALORIE INTAKE FOR DAY</a:t>
            </a:r>
          </a:p>
          <a:p>
            <a:pPr lvl="1"/>
            <a:r>
              <a:rPr lang="en-US" sz="2800" dirty="0" smtClean="0"/>
              <a:t>EXAMPLE: 2,000 CALORIES</a:t>
            </a:r>
          </a:p>
          <a:p>
            <a:pPr lvl="7"/>
            <a:r>
              <a:rPr lang="en-US" sz="2800" dirty="0" smtClean="0"/>
              <a:t>MULTIPLY BY 10%  AND 30%</a:t>
            </a:r>
          </a:p>
          <a:p>
            <a:pPr lvl="7"/>
            <a:r>
              <a:rPr lang="en-US" sz="2800" dirty="0" smtClean="0"/>
              <a:t>200 &amp;  600 THEM DIVIDE BY 4</a:t>
            </a:r>
          </a:p>
          <a:p>
            <a:pPr lvl="7"/>
            <a:r>
              <a:rPr lang="en-US" sz="2800" dirty="0" smtClean="0"/>
              <a:t>EQUALS= 50 TO 150 GRAMS ALLOWANCE</a:t>
            </a:r>
            <a:endParaRPr lang="en-US" sz="2800" dirty="0"/>
          </a:p>
        </p:txBody>
      </p:sp>
      <p:sp>
        <p:nvSpPr>
          <p:cNvPr id="3" name="Title 2"/>
          <p:cNvSpPr>
            <a:spLocks noGrp="1"/>
          </p:cNvSpPr>
          <p:nvPr>
            <p:ph type="title"/>
          </p:nvPr>
        </p:nvSpPr>
        <p:spPr/>
        <p:txBody>
          <a:bodyPr/>
          <a:lstStyle/>
          <a:p>
            <a:r>
              <a:rPr lang="en-US" dirty="0" smtClean="0"/>
              <a:t>CALCULATING REQUIREMENTS</a:t>
            </a:r>
            <a:endParaRPr lang="en-US" dirty="0"/>
          </a:p>
        </p:txBody>
      </p:sp>
    </p:spTree>
    <p:extLst>
      <p:ext uri="{BB962C8B-B14F-4D97-AF65-F5344CB8AC3E}">
        <p14:creationId xmlns:p14="http://schemas.microsoft.com/office/powerpoint/2010/main" val="1016176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pic>
        <p:nvPicPr>
          <p:cNvPr id="3074" name="Picture 2" descr="http://www.medifasthealth.org/healthquestions/wp-content/uploads/2010/07/proteincha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0"/>
            <a:ext cx="4419600" cy="6732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9034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737</TotalTime>
  <Words>407</Words>
  <Application>Microsoft Office PowerPoint</Application>
  <PresentationFormat>On-screen Show (4:3)</PresentationFormat>
  <Paragraphs>103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Paper</vt:lpstr>
      <vt:lpstr>PROTEINS</vt:lpstr>
      <vt:lpstr>DEFINITION</vt:lpstr>
      <vt:lpstr>TYPES OF PROTEINS</vt:lpstr>
      <vt:lpstr>FUNCTION</vt:lpstr>
      <vt:lpstr>CHOOSING PROTEINS</vt:lpstr>
      <vt:lpstr>DAILY ALLOWANCE</vt:lpstr>
      <vt:lpstr>REQUIREMENTS</vt:lpstr>
      <vt:lpstr>CALCULATING REQUIREMENTS</vt:lpstr>
      <vt:lpstr>PowerPoint Presentation</vt:lpstr>
      <vt:lpstr>COMPLETE/INCOMPLETE</vt:lpstr>
      <vt:lpstr>ACTIVITY</vt:lpstr>
      <vt:lpstr>DAILY PROTEINS</vt:lpstr>
      <vt:lpstr>DEFICIENCIES</vt:lpstr>
      <vt:lpstr>ACTIVITY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PROTEINS</dc:title>
  <dc:creator>User</dc:creator>
  <cp:lastModifiedBy>Morris, Meredith</cp:lastModifiedBy>
  <cp:revision>15</cp:revision>
  <dcterms:created xsi:type="dcterms:W3CDTF">2011-10-10T17:52:00Z</dcterms:created>
  <dcterms:modified xsi:type="dcterms:W3CDTF">2011-10-12T12:46:03Z</dcterms:modified>
</cp:coreProperties>
</file>