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5" r:id="rId6"/>
    <p:sldId id="261" r:id="rId7"/>
    <p:sldId id="257" r:id="rId8"/>
    <p:sldId id="262" r:id="rId9"/>
    <p:sldId id="263" r:id="rId10"/>
    <p:sldId id="258" r:id="rId11"/>
    <p:sldId id="259" r:id="rId12"/>
    <p:sldId id="260" r:id="rId13"/>
    <p:sldId id="267" r:id="rId14"/>
    <p:sldId id="268" r:id="rId15"/>
    <p:sldId id="264" r:id="rId16"/>
    <p:sldId id="266" r:id="rId17"/>
    <p:sldId id="269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728" autoAdjust="0"/>
  </p:normalViewPr>
  <p:slideViewPr>
    <p:cSldViewPr>
      <p:cViewPr varScale="1">
        <p:scale>
          <a:sx n="73" d="100"/>
          <a:sy n="73" d="100"/>
        </p:scale>
        <p:origin x="10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3F87146-AFD7-4A8C-9847-E970B8190BEA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588A001-C906-403F-849F-E358BE988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6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B70766-113B-4C92-A468-F2D2BE320046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466C2B-507F-435B-B9B8-D1D002770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7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7082F-76F1-4526-9C8A-4629D89AAD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372F1-B36A-491B-ADEE-AB88C88FDE1E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2519848-76CB-4123-BD3D-2CF05A0A5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86598-6679-42C2-B42E-6CEF7665C192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C18EA-0B1B-4BCD-A71E-356701D44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A16C-F92F-45E6-9A15-56A6CFD78B7C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A2BA-4E3B-4044-9960-06A8FA2F2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38D8-B93E-454F-AD48-57ED5D21AF93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3A3F0-23EE-4D75-9473-A5A24EFD2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45E4-56DC-45A5-BC85-8A4B6D6CBBC7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4765-A922-4B9A-A79C-B8EBBE1A3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2846-85F9-42D7-BBFD-2E633E4E3EC8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7619-4F9D-451B-9553-C1213A39B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C307-3ED9-4FA4-90B8-DE4C9A5541F6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4693-E314-4D7B-A77A-466456032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E402-6B24-454D-B375-C23F426F2727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D08B-5207-407E-8C07-903F27C4F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6982-A87A-42A4-BD34-AC19EC24274F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AEA0-69EF-4449-A1B7-F98414012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674AA-2FEE-4F1F-B288-26E66C8B3153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18FF-7588-47B0-84AE-E816A715E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6D87F-41B4-4B3F-9D37-2AF3A11DF21B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A3FB-A4D0-4CBD-AB4E-9711D5B2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68DD24C0-6073-408C-BC0D-860C1F532128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2D5435A7-E80A-4805-8E0A-54B28F3A1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video.answers.com/tips-for-ripening-fruit-at-home-51723034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ories-etc.com/fruit.htm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a_jyoLl42z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PRODUCE+SECTION&amp;view=detail&amp;id=4B2E5F7ABE9A5463F6735599568F3AF2FF792558&amp;first=0&amp;FORM=IDFRIR" TargetMode="External"/><Relationship Id="rId2" Type="http://schemas.openxmlformats.org/officeDocument/2006/relationships/hyperlink" Target="http://video.answers.com/how-to-choose-your-fruit-2466428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youtube.com/watch?v=yLlzYwm13g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057400" y="1371600"/>
            <a:ext cx="5722938" cy="18272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doni MT Black" pitchFamily="18" charset="0"/>
              </a:rPr>
              <a:t>FRUITS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676400" y="4114800"/>
            <a:ext cx="5711825" cy="1524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from Old French, </a:t>
            </a:r>
            <a:r>
              <a:rPr lang="en-US" i="1" dirty="0" err="1" smtClean="0">
                <a:solidFill>
                  <a:schemeClr val="tx1"/>
                </a:solidFill>
              </a:rPr>
              <a:t>frūī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 to enjoy]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from Latin </a:t>
            </a:r>
            <a:r>
              <a:rPr lang="en-US" i="1" dirty="0" err="1" smtClean="0">
                <a:solidFill>
                  <a:schemeClr val="tx1"/>
                </a:solidFill>
              </a:rPr>
              <a:t>frūctus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 enjoyment, profit, fruit, </a:t>
            </a:r>
          </a:p>
        </p:txBody>
      </p:sp>
      <p:pic>
        <p:nvPicPr>
          <p:cNvPr id="15363" name="Picture 2" descr="http://ts2.mm.bing.net/images/thumbnail.aspx?q=1082198143985&amp;id=71bbda7e2eb961097d6a7feab10de89f&amp;url=http%3a%2f%2fwww.onewellnessplace.com%2fwp-content%2fuploads%2ffru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089025" y="609600"/>
            <a:ext cx="6964363" cy="12017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doni MT Black" pitchFamily="18" charset="0"/>
              </a:rPr>
              <a:t>RIPENING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473200" y="1524000"/>
            <a:ext cx="6196013" cy="360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UNDERRIPE- KEEP AT ROOM TEMP.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DARK CLOSET WILL KEEP FRUIT FROM RIPENING LESS THAN IN SUNNY WINDOW.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BROWN BAGS ARE RECOMMENDED FOR FRUITS THAT CAN TRANSFER FLAVOR TO OTHER FRUITS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SOME FRUITS DO NOT RIPEN AFTER BEING-PICKED (APPLES,GRAPES,BERRIES,CITRUS)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hlinkClick r:id="rId2"/>
              </a:rPr>
              <a:t>FRUIT RIPENING</a:t>
            </a:r>
            <a:r>
              <a:rPr lang="en-US" dirty="0" smtClean="0"/>
              <a:t> </a:t>
            </a:r>
          </a:p>
        </p:txBody>
      </p:sp>
      <p:sp>
        <p:nvSpPr>
          <p:cNvPr id="25603" name="AutoShape 4" descr="Z"/>
          <p:cNvSpPr>
            <a:spLocks noChangeAspect="1" noChangeArrowheads="1"/>
          </p:cNvSpPr>
          <p:nvPr/>
        </p:nvSpPr>
        <p:spPr bwMode="auto">
          <a:xfrm>
            <a:off x="3105150" y="2647950"/>
            <a:ext cx="2933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AutoShape 6" descr="Z"/>
          <p:cNvSpPr>
            <a:spLocks noChangeAspect="1" noChangeArrowheads="1"/>
          </p:cNvSpPr>
          <p:nvPr/>
        </p:nvSpPr>
        <p:spPr bwMode="auto">
          <a:xfrm>
            <a:off x="3105150" y="2647950"/>
            <a:ext cx="2933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AutoShape 10" descr="9k="/>
          <p:cNvSpPr>
            <a:spLocks noChangeAspect="1" noChangeArrowheads="1"/>
          </p:cNvSpPr>
          <p:nvPr/>
        </p:nvSpPr>
        <p:spPr bwMode="auto">
          <a:xfrm>
            <a:off x="3657600" y="2967038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AutoShape 12" descr="9k="/>
          <p:cNvSpPr>
            <a:spLocks noChangeAspect="1" noChangeArrowheads="1"/>
          </p:cNvSpPr>
          <p:nvPr/>
        </p:nvSpPr>
        <p:spPr bwMode="auto">
          <a:xfrm>
            <a:off x="3657600" y="2967038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7" name="Picture 14" descr="fruitri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343399"/>
            <a:ext cx="37338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odoni MT Black" pitchFamily="18" charset="0"/>
              </a:rPr>
              <a:t>RIPENING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4" descr="banana_ripening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66294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1676400" y="1371600"/>
            <a:ext cx="5722938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doni MT Black" pitchFamily="18" charset="0"/>
              </a:rPr>
              <a:t>PREPARATION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5711825" cy="2819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BROIL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GRILL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BAKE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POACH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SIMMER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FRY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ALWAYS WASH FRUIT WHEN YOU ARE GOING TO EAT IT, DO NOT USE SOAP (IT CAN REACT WITH CHEMICALS ON THE FRUIT’S SKIN)</a:t>
            </a:r>
            <a:endParaRPr lang="en-US" dirty="0"/>
          </a:p>
        </p:txBody>
      </p:sp>
      <p:pic>
        <p:nvPicPr>
          <p:cNvPr id="27651" name="Picture 4" descr="ANd9GcQZjZmkFXG3K9zOuYDSP7Ba4PjBihi9Tqa8bTAUXTi31Iqjc-4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14600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ANd9GcQJu004pZ3F8LpERsLGYocjWYVvCZqTkmhIjwvvweH7LNYl_s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514600"/>
            <a:ext cx="23622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990600" y="779463"/>
            <a:ext cx="6964363" cy="12017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doni MT Black" pitchFamily="18" charset="0"/>
              </a:rPr>
              <a:t>COOKING FRUITS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5089525" cy="3603625"/>
          </a:xfrm>
        </p:spPr>
        <p:txBody>
          <a:bodyPr/>
          <a:lstStyle/>
          <a:p>
            <a:pPr eaLnBrk="1" hangingPunct="1"/>
            <a:r>
              <a:rPr lang="en-US" dirty="0" smtClean="0"/>
              <a:t>NUTRIENTS- LOSS OF HEAT SENSITIVE VITAMINS</a:t>
            </a:r>
          </a:p>
          <a:p>
            <a:pPr eaLnBrk="1" hangingPunct="1"/>
            <a:r>
              <a:rPr lang="en-US" dirty="0" smtClean="0"/>
              <a:t>COLOR-MAY DARKEN OR BECOME LIGHTER</a:t>
            </a:r>
          </a:p>
          <a:p>
            <a:pPr eaLnBrk="1" hangingPunct="1"/>
            <a:r>
              <a:rPr lang="en-US" dirty="0" smtClean="0"/>
              <a:t>FLAVOR- BECOMES MELLOW</a:t>
            </a:r>
          </a:p>
          <a:p>
            <a:pPr eaLnBrk="1" hangingPunct="1"/>
            <a:r>
              <a:rPr lang="en-US" dirty="0" smtClean="0"/>
              <a:t>TEXTURE- BECOMES MORE TENDER</a:t>
            </a:r>
          </a:p>
          <a:p>
            <a:pPr eaLnBrk="1" hangingPunct="1"/>
            <a:r>
              <a:rPr lang="en-US" dirty="0" smtClean="0"/>
              <a:t>SHAPE- CAN FALL APART…NEED SUGAR</a:t>
            </a:r>
          </a:p>
        </p:txBody>
      </p:sp>
      <p:pic>
        <p:nvPicPr>
          <p:cNvPr id="28675" name="Picture 4" descr="ANd9GcTOlSSa0wP7ppd5tYsmk5yjsR5kgkadoUNUFfDhsuUT9gnF-hs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981200"/>
            <a:ext cx="17430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964363" cy="12017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doni MT Black" pitchFamily="18" charset="0"/>
              </a:rPr>
              <a:t>COOL STUFF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9699" name="Picture 5" descr="cooking-fruit-icecubes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00200"/>
            <a:ext cx="35528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1295400" y="5410200"/>
            <a:ext cx="32239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stories-etc.com/fruit.htm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>
                <a:hlinkClick r:id="rId4"/>
              </a:rPr>
              <a:t>fruit tips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odoni MT Black" pitchFamily="18" charset="0"/>
              </a:rPr>
              <a:t>REQUIREMENTS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3489325" cy="3603625"/>
          </a:xfrm>
        </p:spPr>
        <p:txBody>
          <a:bodyPr/>
          <a:lstStyle/>
          <a:p>
            <a:pPr eaLnBrk="1" hangingPunct="1"/>
            <a:r>
              <a:rPr lang="en-US" dirty="0" smtClean="0"/>
              <a:t>1 ½ -2 CUPS daily</a:t>
            </a:r>
          </a:p>
          <a:p>
            <a:pPr eaLnBrk="1" hangingPunct="1"/>
            <a:r>
              <a:rPr lang="en-US" dirty="0" smtClean="0"/>
              <a:t>WHAT DOES THIS EQUATE TO?</a:t>
            </a:r>
          </a:p>
          <a:p>
            <a:pPr eaLnBrk="1" hangingPunct="1"/>
            <a:r>
              <a:rPr lang="en-US" dirty="0" smtClean="0"/>
              <a:t>WHY WOULD YOU CHOOSE FRESH OVER CANNED OR FROZEN?</a:t>
            </a:r>
          </a:p>
          <a:p>
            <a:pPr lvl="1" eaLnBrk="1" hangingPunct="1"/>
            <a:r>
              <a:rPr lang="en-US" dirty="0" smtClean="0"/>
              <a:t>CITE 3 REASONS</a:t>
            </a:r>
          </a:p>
        </p:txBody>
      </p:sp>
      <p:sp>
        <p:nvSpPr>
          <p:cNvPr id="16387" name="AutoShape 5" descr="2Q=="/>
          <p:cNvSpPr>
            <a:spLocks noChangeAspect="1" noChangeArrowheads="1"/>
          </p:cNvSpPr>
          <p:nvPr/>
        </p:nvSpPr>
        <p:spPr bwMode="auto">
          <a:xfrm>
            <a:off x="3962400" y="2767013"/>
            <a:ext cx="121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88" name="Picture 7" descr="apple_logo_rainbow_fru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057400"/>
            <a:ext cx="29813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latin typeface="Bodoni MT Black" pitchFamily="18" charset="0"/>
              </a:rPr>
              <a:t>1 OF 5 FOOD GROUPS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FRUIT PROVIDES….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762000" y="2047875"/>
            <a:ext cx="7848600" cy="3603625"/>
          </a:xfrm>
        </p:spPr>
        <p:txBody>
          <a:bodyPr/>
          <a:lstStyle/>
          <a:p>
            <a:pPr eaLnBrk="1" hangingPunct="1"/>
            <a:r>
              <a:rPr lang="en-US" dirty="0"/>
              <a:t>BETA CAROTENE-ANTIOXIDANT, PROTECTS SKIN &amp; EYES</a:t>
            </a:r>
          </a:p>
          <a:p>
            <a:pPr eaLnBrk="1" hangingPunct="1"/>
            <a:r>
              <a:rPr lang="en-US" dirty="0" smtClean="0"/>
              <a:t>VITAMIN </a:t>
            </a:r>
            <a:r>
              <a:rPr lang="en-US" dirty="0" smtClean="0"/>
              <a:t>C- </a:t>
            </a:r>
            <a:r>
              <a:rPr lang="en-US" sz="2000" dirty="0" smtClean="0"/>
              <a:t>PROTECTS IMMUNE SYSTEM</a:t>
            </a:r>
          </a:p>
          <a:p>
            <a:pPr eaLnBrk="1" hangingPunct="1"/>
            <a:r>
              <a:rPr lang="en-US" dirty="0"/>
              <a:t>CALCIUM-BONE STRENGTH</a:t>
            </a:r>
          </a:p>
          <a:p>
            <a:pPr eaLnBrk="1" hangingPunct="1"/>
            <a:r>
              <a:rPr lang="en-US" dirty="0"/>
              <a:t>VITAMIN D- SKIN &amp; BONE HEALTH</a:t>
            </a:r>
          </a:p>
          <a:p>
            <a:pPr eaLnBrk="1" hangingPunct="1"/>
            <a:r>
              <a:rPr lang="en-US" dirty="0" smtClean="0"/>
              <a:t>FIBER-PREVENTS </a:t>
            </a:r>
            <a:r>
              <a:rPr lang="en-US" dirty="0"/>
              <a:t>CONSTIPATION</a:t>
            </a:r>
          </a:p>
          <a:p>
            <a:pPr eaLnBrk="1" hangingPunct="1"/>
            <a:r>
              <a:rPr lang="en-US" dirty="0" smtClean="0"/>
              <a:t>FOLIC </a:t>
            </a:r>
            <a:r>
              <a:rPr lang="en-US" dirty="0" smtClean="0"/>
              <a:t>ACID-</a:t>
            </a:r>
            <a:r>
              <a:rPr lang="en-US" sz="2000" dirty="0" smtClean="0"/>
              <a:t>BRAIN DEVELOPMENT &amp; </a:t>
            </a:r>
            <a:r>
              <a:rPr lang="en-US" sz="2000" dirty="0" smtClean="0"/>
              <a:t>NERVOUS </a:t>
            </a:r>
            <a:r>
              <a:rPr lang="en-US" sz="2000" dirty="0" smtClean="0"/>
              <a:t>SYSTEM</a:t>
            </a:r>
          </a:p>
          <a:p>
            <a:pPr eaLnBrk="1" hangingPunct="1"/>
            <a:r>
              <a:rPr lang="en-US" dirty="0" smtClean="0"/>
              <a:t>MAGNESIUM</a:t>
            </a:r>
            <a:r>
              <a:rPr lang="en-US" sz="2000" dirty="0" smtClean="0"/>
              <a:t>-</a:t>
            </a:r>
            <a:r>
              <a:rPr lang="en-US" sz="2000" dirty="0"/>
              <a:t>HELP BODY CONVERT ENERGY AND BALANCES MINERALS</a:t>
            </a: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200" dirty="0" smtClean="0"/>
              <a:t>PREVENTS </a:t>
            </a:r>
            <a:r>
              <a:rPr lang="en-US" sz="2200" dirty="0" smtClean="0"/>
              <a:t>HEART DISEASE, DIABETES, OBESITY, HIGH BLOOD PRESSURE, CANCERS, HIGH CHOLESTEROL, </a:t>
            </a:r>
          </a:p>
        </p:txBody>
      </p:sp>
      <p:pic>
        <p:nvPicPr>
          <p:cNvPr id="17411" name="Picture 2" descr="http://ts2.mm.bing.net/images/thumbnail.aspx?q=1221105952297&amp;id=75dae7a70fe2b053cd201cf33ab190e4&amp;url=http%3a%2f%2fvestedwellness.com%2ffiles%2f2010%2f09%2fvitam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2932" y="2743200"/>
            <a:ext cx="22098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odoni MT Black" pitchFamily="18" charset="0"/>
              </a:rPr>
              <a:t>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CITRUS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BERRIES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EXOTICS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GRAPES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MELONS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POMES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PEARS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DRUPES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TROPICALS</a:t>
            </a:r>
            <a:endParaRPr lang="en-US" dirty="0"/>
          </a:p>
        </p:txBody>
      </p:sp>
      <p:pic>
        <p:nvPicPr>
          <p:cNvPr id="18435" name="Picture 2" descr="http://ts4.mm.bing.net/images/thumbnail.aspx?q=1231984332671&amp;id=5932c7ed9ed148365d5fa4015b1e5018&amp;url=http%3a%2f%2fpanlasangpinoy.com%2fwp-content%2fuploads%2f2010%2f02%2fFruitSalad-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819274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Nd9GcSNEUEiUQq750s5P9n4xdeZBRPVraaRz6DF--I4A9FwP3sO5uyK7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0386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ts3.mm.bing.net/th?id=H.5036885468581353&amp;w=250&amp;h=188&amp;c=7&amp;rs=1&amp;cb=1&amp;url=http%3a%2f%2fwww.olmue.com.co%2fproducto-insumo%2fmateria-prima-papaya%2f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48322"/>
            <a:ext cx="2057400" cy="14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964363" cy="12017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doni MT Black" pitchFamily="18" charset="0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4" y="1981200"/>
            <a:ext cx="6196013" cy="3603625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CITRUS </a:t>
            </a:r>
            <a:r>
              <a:rPr lang="en-US" dirty="0" smtClean="0"/>
              <a:t>–</a:t>
            </a:r>
            <a:r>
              <a:rPr lang="en-US" sz="1500" dirty="0" smtClean="0"/>
              <a:t>LEMONS, LIMES, ORANGES, GRAPEFRUITS</a:t>
            </a:r>
            <a:endParaRPr lang="en-US" sz="15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BERRIES-</a:t>
            </a:r>
            <a:r>
              <a:rPr lang="en-US" sz="1500" dirty="0" smtClean="0"/>
              <a:t>STRAWBERRIES, BLACKBERRIES, RASPBERRIES</a:t>
            </a:r>
            <a:endParaRPr lang="en-US" sz="15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EXOTICS</a:t>
            </a:r>
            <a:r>
              <a:rPr lang="en-US" sz="1300" dirty="0" smtClean="0"/>
              <a:t>-GUAVA, POMEGRANATES, FIGS, DRAGON, PASSION</a:t>
            </a:r>
            <a:endParaRPr lang="en-US" sz="13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GRAPES-</a:t>
            </a:r>
            <a:r>
              <a:rPr lang="en-US" sz="1300" dirty="0" smtClean="0"/>
              <a:t>GLOBE</a:t>
            </a:r>
            <a:r>
              <a:rPr lang="en-US" dirty="0" smtClean="0"/>
              <a:t>,</a:t>
            </a:r>
            <a:r>
              <a:rPr lang="en-US" sz="1300" dirty="0" smtClean="0"/>
              <a:t>WHITE</a:t>
            </a:r>
            <a:endParaRPr lang="en-US" sz="13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MELONS</a:t>
            </a:r>
            <a:r>
              <a:rPr lang="en-US" sz="1300" dirty="0" smtClean="0"/>
              <a:t>-CANTALOUPES, HONEYDEW, WATER</a:t>
            </a:r>
            <a:endParaRPr lang="en-US" sz="13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POMES-</a:t>
            </a:r>
            <a:r>
              <a:rPr lang="en-US" sz="1300" dirty="0" smtClean="0"/>
              <a:t>APPLES</a:t>
            </a:r>
            <a:endParaRPr lang="en-US" sz="13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PEARS-</a:t>
            </a:r>
            <a:r>
              <a:rPr lang="en-US" sz="1300" dirty="0" smtClean="0"/>
              <a:t>ASIAN</a:t>
            </a:r>
            <a:r>
              <a:rPr lang="en-US" dirty="0" smtClean="0"/>
              <a:t> </a:t>
            </a:r>
            <a:r>
              <a:rPr lang="en-US" sz="1300" dirty="0" smtClean="0"/>
              <a:t>BARLETT</a:t>
            </a:r>
            <a:endParaRPr lang="en-US" sz="13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DRUPES-</a:t>
            </a:r>
            <a:r>
              <a:rPr lang="en-US" sz="1300" dirty="0" smtClean="0"/>
              <a:t>APRICOT, CHERRIES, PEACHES, PLUMS</a:t>
            </a:r>
            <a:endParaRPr lang="en-US" sz="13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TROPICALS-</a:t>
            </a:r>
            <a:r>
              <a:rPr lang="en-US" sz="1300" dirty="0" smtClean="0"/>
              <a:t>KIWIS, PINEAPPLES, MANGOES, PAPAYA, BANANAS, STAR</a:t>
            </a:r>
            <a:endParaRPr lang="en-US" sz="13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 descr="http://ts1.mm.bing.net/th?id=H.4565822107681541&amp;w=183&amp;h=188&amp;c=7&amp;rs=1&amp;cb=1&amp;url=http%3a%2f%2fastar-fruit.blogspot.com%2f2011%2f08%2fvitamins-of-starfruit.html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44" y="3081337"/>
            <a:ext cx="17430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1.mm.bing.net/th?id=H.5048391645593879&amp;pid=1.9&amp;m=&amp;w=300&amp;h=30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019" y="1524000"/>
            <a:ext cx="1810327" cy="18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1.mm.bing.net/th?id=H.4710270424909334&amp;w=172&amp;h=163&amp;c=7&amp;rs=1&amp;cb=1&amp;url=http%3a%2f%2fblog.aicr.org%2f2010%2f12%2f15%2fa-delightful-holiday-dessert%2f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16383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4.mm.bing.net/th?id=H.5043907715925962&amp;w=250&amp;h=172&amp;c=7&amp;rs=1&amp;cb=1&amp;url=http%3a%2f%2fwww.booneheart.com%2flatest-news%2fberries-help-preserve-memory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10" y="4869729"/>
            <a:ext cx="1926569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s1.mm.bing.net/th?id=H.4526334169908842&amp;w=204&amp;h=170&amp;c=7&amp;rs=1&amp;cb=1&amp;url=http%3a%2f%2fwww.messyandpicky.com%2findex.php%2f2009%2f09%2f09%2fgiovannis-figs%2f&amp;pid=1.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10" y="648322"/>
            <a:ext cx="1693141" cy="12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s3.mm.bing.net/th?id=H.4742315178591352&amp;w=334&amp;h=188&amp;c=7&amp;rs=1&amp;cb=1&amp;url=http%3a%2f%2fwww.photovaco.com%2fphotos%2ffood%2fsliced-kiwi-fruit-971%2f&amp;pid=1.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248585"/>
            <a:ext cx="2514600" cy="10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s1.mm.bing.net/th?id=H.4618693144675786&amp;pid=1.9&amp;m=&amp;w=300&amp;h=300&amp;p=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68998"/>
            <a:ext cx="1827019" cy="101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s2.mm.bing.net/th?id=H.4806606535920154&amp;w=211&amp;h=172&amp;c=7&amp;rs=1&amp;cb=1&amp;url=http%3a%2f%2fwww.pomegranates.org%2findex.php%3fc%3d5&amp;pid=1.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19" y="5248586"/>
            <a:ext cx="1754381" cy="10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752600" y="838200"/>
            <a:ext cx="55626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Bodoni MT Black" pitchFamily="18" charset="0"/>
              </a:rPr>
              <a:t>ACTIVITY</a:t>
            </a:r>
          </a:p>
          <a:p>
            <a:endParaRPr lang="en-US" sz="2400" dirty="0">
              <a:latin typeface="Franklin Gothic Book" pitchFamily="34" charset="0"/>
            </a:endParaRPr>
          </a:p>
          <a:p>
            <a:endParaRPr lang="en-US" sz="2400" dirty="0">
              <a:latin typeface="Franklin Gothic Book" pitchFamily="34" charset="0"/>
            </a:endParaRPr>
          </a:p>
          <a:p>
            <a:endParaRPr lang="en-US" sz="2400" dirty="0">
              <a:latin typeface="Franklin Gothic Book" pitchFamily="34" charset="0"/>
            </a:endParaRPr>
          </a:p>
          <a:p>
            <a:endParaRPr lang="en-US" sz="2400" dirty="0">
              <a:latin typeface="Franklin Gothic Book" pitchFamily="34" charset="0"/>
            </a:endParaRPr>
          </a:p>
          <a:p>
            <a:endParaRPr lang="en-US" sz="2400" dirty="0">
              <a:latin typeface="Franklin Gothic Book" pitchFamily="34" charset="0"/>
            </a:endParaRPr>
          </a:p>
          <a:p>
            <a:r>
              <a:rPr lang="en-US" sz="2400" dirty="0">
                <a:latin typeface="Franklin Gothic Book" pitchFamily="34" charset="0"/>
              </a:rPr>
              <a:t>MAKE A LIST OF FRUITS THAT YOU EAT REGULARLY</a:t>
            </a:r>
          </a:p>
          <a:p>
            <a:endParaRPr lang="en-US" sz="2400" dirty="0">
              <a:latin typeface="Franklin Gothic Book" pitchFamily="34" charset="0"/>
            </a:endParaRPr>
          </a:p>
          <a:p>
            <a:r>
              <a:rPr lang="en-US" sz="2400" dirty="0">
                <a:latin typeface="Franklin Gothic Book" pitchFamily="34" charset="0"/>
              </a:rPr>
              <a:t>WHICH DO YOU EAT SEASONALLY?</a:t>
            </a:r>
          </a:p>
          <a:p>
            <a:endParaRPr lang="en-US" sz="2400" dirty="0">
              <a:latin typeface="Franklin Gothic Book" pitchFamily="34" charset="0"/>
            </a:endParaRPr>
          </a:p>
          <a:p>
            <a:r>
              <a:rPr lang="en-US" sz="2400" dirty="0">
                <a:latin typeface="Franklin Gothic Book" pitchFamily="34" charset="0"/>
              </a:rPr>
              <a:t>WHICH ONES WOULD YOU LIKE TO TRY?</a:t>
            </a:r>
          </a:p>
          <a:p>
            <a:endParaRPr lang="en-US" dirty="0">
              <a:latin typeface="Franklin Gothic Book" pitchFamily="34" charset="0"/>
            </a:endParaRPr>
          </a:p>
          <a:p>
            <a:endParaRPr lang="en-US" dirty="0">
              <a:latin typeface="Franklin Gothic Book" pitchFamily="34" charset="0"/>
            </a:endParaRPr>
          </a:p>
        </p:txBody>
      </p:sp>
      <p:sp>
        <p:nvSpPr>
          <p:cNvPr id="21506" name="AutoShape 3" descr="Z"/>
          <p:cNvSpPr>
            <a:spLocks noChangeAspect="1" noChangeArrowheads="1"/>
          </p:cNvSpPr>
          <p:nvPr/>
        </p:nvSpPr>
        <p:spPr bwMode="auto">
          <a:xfrm>
            <a:off x="3414713" y="2438400"/>
            <a:ext cx="2314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7" name="Picture 5" descr="the-fruit-guys-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4478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odoni MT Black" pitchFamily="18" charset="0"/>
              </a:rPr>
              <a:t>FRUIT SELECTION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CONDITION</a:t>
            </a:r>
          </a:p>
          <a:p>
            <a:pPr eaLnBrk="1" hangingPunct="1"/>
            <a:r>
              <a:rPr lang="en-US" dirty="0" smtClean="0"/>
              <a:t>DENSENESS</a:t>
            </a:r>
          </a:p>
          <a:p>
            <a:pPr eaLnBrk="1" hangingPunct="1"/>
            <a:r>
              <a:rPr lang="en-US" dirty="0" smtClean="0"/>
              <a:t>COLOR</a:t>
            </a:r>
          </a:p>
          <a:p>
            <a:pPr eaLnBrk="1" hangingPunct="1"/>
            <a:r>
              <a:rPr lang="en-US" dirty="0" smtClean="0"/>
              <a:t>AROMA</a:t>
            </a:r>
          </a:p>
          <a:p>
            <a:pPr eaLnBrk="1" hangingPunct="1"/>
            <a:r>
              <a:rPr lang="en-US" dirty="0" smtClean="0"/>
              <a:t>SIZE</a:t>
            </a:r>
          </a:p>
          <a:p>
            <a:pPr eaLnBrk="1" hangingPunct="1"/>
            <a:r>
              <a:rPr lang="en-US" dirty="0" smtClean="0"/>
              <a:t>SHAPE</a:t>
            </a:r>
          </a:p>
          <a:p>
            <a:pPr eaLnBrk="1" hangingPunct="1"/>
            <a:endParaRPr lang="en-US" dirty="0" smtClean="0">
              <a:hlinkClick r:id="rId2"/>
            </a:endParaRPr>
          </a:p>
          <a:p>
            <a:pPr eaLnBrk="1" hangingPunct="1"/>
            <a:endParaRPr lang="en-US" dirty="0">
              <a:hlinkClick r:id="rId2"/>
            </a:endParaRPr>
          </a:p>
          <a:p>
            <a:pPr eaLnBrk="1" hangingPunct="1"/>
            <a:r>
              <a:rPr lang="en-US" dirty="0" smtClean="0">
                <a:hlinkClick r:id="rId2"/>
              </a:rPr>
              <a:t>FRUIT SELECTION</a:t>
            </a:r>
            <a:r>
              <a:rPr lang="en-US" dirty="0" smtClean="0"/>
              <a:t> </a:t>
            </a:r>
          </a:p>
        </p:txBody>
      </p:sp>
      <p:pic>
        <p:nvPicPr>
          <p:cNvPr id="22531" name="Picture 2" descr="http://ts1.mm.bing.net/images/thumbnail.aspx?q=1081815730152&amp;id=504e52b684ef055aff1197426ad74434&amp;url=http%3a%2f%2fi.pbase.com%2fo6%2f04%2f475504%2f1%2f87243131.XAzFVHOi.IMG_1086copy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875" y="-3648075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http://ts1.mm.bing.net/images/thumbnail.aspx?q=1081815730152&amp;id=504e52b684ef055aff1197426ad74434&amp;url=http%3a%2f%2fi.pbase.com%2fo6%2f04%2f475504%2f1%2f87243131.XAzFVHOi.IMG_1086copy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3275" y="-3495675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http://29.media.tumblr.com/tumblr_lpsd2oZ5Tg1qhzf86o1_4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905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odoni MT Black" pitchFamily="18" charset="0"/>
              </a:rPr>
              <a:t>STORAGE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UNDERRIPE</a:t>
            </a:r>
          </a:p>
          <a:p>
            <a:pPr eaLnBrk="1" hangingPunct="1"/>
            <a:r>
              <a:rPr lang="en-US" dirty="0" smtClean="0"/>
              <a:t>BERRIES/BANANAS</a:t>
            </a:r>
          </a:p>
          <a:p>
            <a:pPr eaLnBrk="1" hangingPunct="1"/>
            <a:r>
              <a:rPr lang="en-US" dirty="0" smtClean="0"/>
              <a:t>CITRUS</a:t>
            </a:r>
          </a:p>
          <a:p>
            <a:pPr eaLnBrk="1" hangingPunct="1"/>
            <a:r>
              <a:rPr lang="en-US" dirty="0" smtClean="0"/>
              <a:t>CUT</a:t>
            </a:r>
          </a:p>
          <a:p>
            <a:pPr marL="0" indent="0" eaLnBrk="1" hangingPunct="1">
              <a:buNone/>
            </a:pPr>
            <a:r>
              <a:rPr lang="en-US" dirty="0" smtClean="0"/>
              <a:t>KEEP IN MIND…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FRUITS STORED CLOSE TO EACH OTHER MAY RIPEN MORE QUICKLY!</a:t>
            </a:r>
          </a:p>
        </p:txBody>
      </p:sp>
      <p:pic>
        <p:nvPicPr>
          <p:cNvPr id="23555" name="Picture 2" descr="http://ts2.mm.bing.net/images/thumbnail.aspx?q=1277973828997&amp;id=f8b4c821826c5206ea12932c30b23e5b&amp;url=http%3a%2f%2fdemandware.edgesuite.net%2faabh_prd%2fon%2fdemandware.static%2fSites-LD-Site%2fSites-Living%2fdefault%2fv1316016516652%2fproducts%2fviewlarger%2f10670CAT_v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81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odoni MT Black" pitchFamily="18" charset="0"/>
              </a:rPr>
              <a:t>VARIETIES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463675" y="2119313"/>
            <a:ext cx="6689725" cy="3603625"/>
          </a:xfrm>
        </p:spPr>
        <p:txBody>
          <a:bodyPr/>
          <a:lstStyle/>
          <a:p>
            <a:pPr eaLnBrk="1" hangingPunct="1"/>
            <a:r>
              <a:rPr lang="en-US" dirty="0" smtClean="0"/>
              <a:t>FRESH</a:t>
            </a:r>
          </a:p>
          <a:p>
            <a:pPr eaLnBrk="1" hangingPunct="1"/>
            <a:r>
              <a:rPr lang="en-US" dirty="0" smtClean="0"/>
              <a:t>FROZEN</a:t>
            </a:r>
          </a:p>
          <a:p>
            <a:pPr eaLnBrk="1" hangingPunct="1"/>
            <a:r>
              <a:rPr lang="en-US" dirty="0" smtClean="0"/>
              <a:t>DRIED</a:t>
            </a:r>
          </a:p>
          <a:p>
            <a:pPr eaLnBrk="1" hangingPunct="1"/>
            <a:r>
              <a:rPr lang="en-US" dirty="0" smtClean="0"/>
              <a:t>CANNED</a:t>
            </a:r>
          </a:p>
          <a:p>
            <a:pPr eaLnBrk="1" hangingPunct="1"/>
            <a:r>
              <a:rPr lang="en-US" dirty="0" smtClean="0"/>
              <a:t>JUICES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>
              <a:buFont typeface="Brush Script MT" pitchFamily="66" charset="0"/>
              <a:buNone/>
            </a:pPr>
            <a:r>
              <a:rPr lang="en-US" dirty="0" smtClean="0"/>
              <a:t>WHY MIGHT YOU CHOOSE ONE OVER ANOTHER?</a:t>
            </a:r>
          </a:p>
          <a:p>
            <a:pPr eaLnBrk="1" hangingPunct="1">
              <a:buFont typeface="Brush Script MT" pitchFamily="66" charset="0"/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524000" y="556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TOP 10 FRUITS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3.bp.blogspot.com/_ko95SAiH6ac/TCoxdJrixvI/AAAAAAAAAX4/VsCEflwiI28/s1600/DSC_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95" y="3200400"/>
            <a:ext cx="2209178" cy="146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3.mm.bing.net/th?id=HN.607998718697605060&amp;w=313&amp;h=175&amp;c=7&amp;rs=1&amp;url=http%3a%2f%2fwww.daveywaveyfitness.com%2fnutrition%2fis-dried-fruit-healthy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57" y="3342910"/>
            <a:ext cx="2590800" cy="14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_oBmNvu3ik9c/TS8NuRR6SKI/AAAAAAAAAKo/k6KGKxeMNxE/s1600/fresh-frui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49663"/>
            <a:ext cx="1905000" cy="12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2.mm.bing.net/th?id=HN.608050322729469675&amp;w=213&amp;h=164&amp;c=7&amp;rs=1&amp;url=http%3a%2f%2fthriftytexan.com%2f2013%2f05%2fnew-dole-canned-fruit-coupons-2%2f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5027"/>
            <a:ext cx="20288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E37AC16A12C4F9DDD6D74720C9576" ma:contentTypeVersion="1" ma:contentTypeDescription="Create a new document." ma:contentTypeScope="" ma:versionID="9523c3ca41163db1a5fb8a6432471089">
  <xsd:schema xmlns:xsd="http://www.w3.org/2001/XMLSchema" xmlns:xs="http://www.w3.org/2001/XMLSchema" xmlns:p="http://schemas.microsoft.com/office/2006/metadata/properties" xmlns:ns3="a9ec4adf-3036-4d97-9126-ae3ba9145ea6" targetNamespace="http://schemas.microsoft.com/office/2006/metadata/properties" ma:root="true" ma:fieldsID="0eb157a653b00b491abe0070159fec47" ns3:_="">
    <xsd:import namespace="a9ec4adf-3036-4d97-9126-ae3ba9145ea6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c4adf-3036-4d97-9126-ae3ba9145e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A414C0-B76D-4B9A-9912-7C684C99AAC8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9ec4adf-3036-4d97-9126-ae3ba9145ea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EB7F38-B6EF-4FEF-BD69-07E004D745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4741C2-612F-4F13-A911-2C92B1A21E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ec4adf-3036-4d97-9126-ae3ba9145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1104</TotalTime>
  <Words>334</Words>
  <Application>Microsoft Office PowerPoint</Application>
  <PresentationFormat>On-screen Show (4:3)</PresentationFormat>
  <Paragraphs>100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Bodoni MT Black</vt:lpstr>
      <vt:lpstr>Brush Script MT</vt:lpstr>
      <vt:lpstr>Calibri</vt:lpstr>
      <vt:lpstr>Constantia</vt:lpstr>
      <vt:lpstr>Franklin Gothic Book</vt:lpstr>
      <vt:lpstr>Rage Italic</vt:lpstr>
      <vt:lpstr>Pushpin</vt:lpstr>
      <vt:lpstr>FRUITS</vt:lpstr>
      <vt:lpstr>REQUIREMENTS</vt:lpstr>
      <vt:lpstr>1 OF 5 FOOD GROUPS FRUIT PROVIDES….</vt:lpstr>
      <vt:lpstr>CATEGORIES</vt:lpstr>
      <vt:lpstr>EXAMPLES</vt:lpstr>
      <vt:lpstr>PowerPoint Presentation</vt:lpstr>
      <vt:lpstr>FRUIT SELECTION</vt:lpstr>
      <vt:lpstr>STORAGE</vt:lpstr>
      <vt:lpstr>VARIETIES</vt:lpstr>
      <vt:lpstr>RIPENING</vt:lpstr>
      <vt:lpstr>RIPENING</vt:lpstr>
      <vt:lpstr>PREPARATION</vt:lpstr>
      <vt:lpstr>COOKING FRUITS</vt:lpstr>
      <vt:lpstr>COOL STUFF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FRUITS</dc:title>
  <dc:creator>Morris, Meredith</dc:creator>
  <cp:lastModifiedBy>Morris, Meredith</cp:lastModifiedBy>
  <cp:revision>35</cp:revision>
  <cp:lastPrinted>2013-10-04T14:28:45Z</cp:lastPrinted>
  <dcterms:created xsi:type="dcterms:W3CDTF">2011-09-26T00:42:18Z</dcterms:created>
  <dcterms:modified xsi:type="dcterms:W3CDTF">2016-03-01T22:44:22Z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0x01010067EE37AC16A12C4F9DDD6D74720C9576</vt:lpwstr>
  </property>
  <property fmtid="{D5CDD505-2E9C-101B-9397-08002B2CF9AE}" pid="3" name="IsMyDocuments">
    <vt:bool>true</vt:bool>
  </property>
</Properties>
</file>