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54"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58"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05683353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lostislamichistory.com/christianity-and-the-muslim-conquest-of-spain/"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Shape 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0" name="Shape 4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extLst>
      <p:ext uri="{BB962C8B-B14F-4D97-AF65-F5344CB8AC3E}">
        <p14:creationId xmlns:p14="http://schemas.microsoft.com/office/powerpoint/2010/main" val="20111579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5" name="Shape 10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extLst>
      <p:ext uri="{BB962C8B-B14F-4D97-AF65-F5344CB8AC3E}">
        <p14:creationId xmlns:p14="http://schemas.microsoft.com/office/powerpoint/2010/main" val="1029542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extLst>
      <p:ext uri="{BB962C8B-B14F-4D97-AF65-F5344CB8AC3E}">
        <p14:creationId xmlns:p14="http://schemas.microsoft.com/office/powerpoint/2010/main" val="28524654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7" name="Shape 11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r>
              <a:rPr lang="en"/>
              <a:t>http://www.history.com/topics/9-11-attacks</a:t>
            </a:r>
          </a:p>
        </p:txBody>
      </p:sp>
    </p:spTree>
    <p:extLst>
      <p:ext uri="{BB962C8B-B14F-4D97-AF65-F5344CB8AC3E}">
        <p14:creationId xmlns:p14="http://schemas.microsoft.com/office/powerpoint/2010/main" val="21462193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r>
              <a:rPr lang="en"/>
              <a:t>http://www.cnn.com/2014/08/08/world/isis-fast-facts/</a:t>
            </a:r>
          </a:p>
        </p:txBody>
      </p:sp>
    </p:spTree>
    <p:extLst>
      <p:ext uri="{BB962C8B-B14F-4D97-AF65-F5344CB8AC3E}">
        <p14:creationId xmlns:p14="http://schemas.microsoft.com/office/powerpoint/2010/main" val="16543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9" name="Shape 12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extLst>
      <p:ext uri="{BB962C8B-B14F-4D97-AF65-F5344CB8AC3E}">
        <p14:creationId xmlns:p14="http://schemas.microsoft.com/office/powerpoint/2010/main" val="3305530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5" name="Shape 13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extLst>
      <p:ext uri="{BB962C8B-B14F-4D97-AF65-F5344CB8AC3E}">
        <p14:creationId xmlns:p14="http://schemas.microsoft.com/office/powerpoint/2010/main" val="28171666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2" name="Shape 14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extLst>
      <p:ext uri="{BB962C8B-B14F-4D97-AF65-F5344CB8AC3E}">
        <p14:creationId xmlns:p14="http://schemas.microsoft.com/office/powerpoint/2010/main" val="1895921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8" name="Shape 14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extLst>
      <p:ext uri="{BB962C8B-B14F-4D97-AF65-F5344CB8AC3E}">
        <p14:creationId xmlns:p14="http://schemas.microsoft.com/office/powerpoint/2010/main" val="2477735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Shape 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6" name="Shape 4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extLst>
      <p:ext uri="{BB962C8B-B14F-4D97-AF65-F5344CB8AC3E}">
        <p14:creationId xmlns:p14="http://schemas.microsoft.com/office/powerpoint/2010/main" val="3967331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0" name="Shape 6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r>
              <a:rPr lang="en"/>
              <a:t>http://www.michaelparenti.org/Imperialism101.html</a:t>
            </a:r>
          </a:p>
        </p:txBody>
      </p:sp>
    </p:spTree>
    <p:extLst>
      <p:ext uri="{BB962C8B-B14F-4D97-AF65-F5344CB8AC3E}">
        <p14:creationId xmlns:p14="http://schemas.microsoft.com/office/powerpoint/2010/main" val="2640291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6" name="Shape 6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r>
              <a:rPr lang="en"/>
              <a:t>http://www.pbs.org/wgbh/pages/frontline/teach/muslims/timeline.html</a:t>
            </a:r>
          </a:p>
        </p:txBody>
      </p:sp>
    </p:spTree>
    <p:extLst>
      <p:ext uri="{BB962C8B-B14F-4D97-AF65-F5344CB8AC3E}">
        <p14:creationId xmlns:p14="http://schemas.microsoft.com/office/powerpoint/2010/main" val="242716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r>
              <a:rPr lang="en"/>
              <a:t>http://www.pbs.org/wgbh/pages/frontline/shows/muslims/themes/west.html</a:t>
            </a:r>
          </a:p>
        </p:txBody>
      </p:sp>
    </p:spTree>
    <p:extLst>
      <p:ext uri="{BB962C8B-B14F-4D97-AF65-F5344CB8AC3E}">
        <p14:creationId xmlns:p14="http://schemas.microsoft.com/office/powerpoint/2010/main" val="1469230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8" name="Shape 7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rtl="0">
              <a:spcBef>
                <a:spcPts val="0"/>
              </a:spcBef>
              <a:buNone/>
            </a:pPr>
            <a:r>
              <a:rPr lang="en" u="sng">
                <a:solidFill>
                  <a:schemeClr val="hlink"/>
                </a:solidFill>
                <a:hlinkClick r:id="rId3"/>
              </a:rPr>
              <a:t>http://lostislamichistory.com/christianity-and-the-muslim-conquest-of-spain/</a:t>
            </a:r>
          </a:p>
          <a:p>
            <a:pPr>
              <a:spcBef>
                <a:spcPts val="0"/>
              </a:spcBef>
              <a:buNone/>
            </a:pPr>
            <a:r>
              <a:rPr lang="en"/>
              <a:t>http://www.hispanicmuslims.com/andalusia/andalusia.html</a:t>
            </a:r>
          </a:p>
        </p:txBody>
      </p:sp>
    </p:spTree>
    <p:extLst>
      <p:ext uri="{BB962C8B-B14F-4D97-AF65-F5344CB8AC3E}">
        <p14:creationId xmlns:p14="http://schemas.microsoft.com/office/powerpoint/2010/main" val="707929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rtl="0">
              <a:spcBef>
                <a:spcPts val="0"/>
              </a:spcBef>
              <a:buNone/>
            </a:pPr>
            <a:endParaRPr/>
          </a:p>
          <a:p>
            <a:pPr rtl="0">
              <a:spcBef>
                <a:spcPts val="0"/>
              </a:spcBef>
              <a:buNone/>
            </a:pPr>
            <a:endParaRPr/>
          </a:p>
          <a:p>
            <a:pPr>
              <a:spcBef>
                <a:spcPts val="0"/>
              </a:spcBef>
              <a:buNone/>
            </a:pPr>
            <a:endParaRPr/>
          </a:p>
        </p:txBody>
      </p:sp>
    </p:spTree>
    <p:extLst>
      <p:ext uri="{BB962C8B-B14F-4D97-AF65-F5344CB8AC3E}">
        <p14:creationId xmlns:p14="http://schemas.microsoft.com/office/powerpoint/2010/main" val="1635989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2" name="Shape 9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extLst>
      <p:ext uri="{BB962C8B-B14F-4D97-AF65-F5344CB8AC3E}">
        <p14:creationId xmlns:p14="http://schemas.microsoft.com/office/powerpoint/2010/main" val="2353540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extLst>
      <p:ext uri="{BB962C8B-B14F-4D97-AF65-F5344CB8AC3E}">
        <p14:creationId xmlns:p14="http://schemas.microsoft.com/office/powerpoint/2010/main" val="3250033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p:nvPr/>
        </p:nvSpPr>
        <p:spPr>
          <a:xfrm>
            <a:off x="4724400" y="0"/>
            <a:ext cx="3012140" cy="5140547"/>
          </a:xfrm>
          <a:custGeom>
            <a:avLst/>
            <a:gdLst/>
            <a:ahLst/>
            <a:cxnLst/>
            <a:rect l="0" t="0" r="0" b="0"/>
            <a:pathLst>
              <a:path w="3012141" h="6854064" extrusionOk="0">
                <a:moveTo>
                  <a:pt x="2623817" y="0"/>
                </a:moveTo>
                <a:lnTo>
                  <a:pt x="2791741" y="608783"/>
                </a:lnTo>
                <a:lnTo>
                  <a:pt x="1826176" y="1301537"/>
                </a:lnTo>
                <a:lnTo>
                  <a:pt x="2130539" y="2466623"/>
                </a:lnTo>
                <a:lnTo>
                  <a:pt x="1175470" y="3190866"/>
                </a:lnTo>
                <a:lnTo>
                  <a:pt x="1469337" y="4355952"/>
                </a:lnTo>
                <a:lnTo>
                  <a:pt x="493277" y="5080194"/>
                </a:lnTo>
                <a:lnTo>
                  <a:pt x="808135" y="6255776"/>
                </a:lnTo>
                <a:lnTo>
                  <a:pt x="0" y="6854064"/>
                </a:lnTo>
                <a:lnTo>
                  <a:pt x="388325" y="6854064"/>
                </a:lnTo>
                <a:lnTo>
                  <a:pt x="1007545" y="6308258"/>
                </a:lnTo>
                <a:lnTo>
                  <a:pt x="713678" y="5122179"/>
                </a:lnTo>
                <a:lnTo>
                  <a:pt x="1679242" y="4408433"/>
                </a:lnTo>
                <a:lnTo>
                  <a:pt x="1364384" y="3232851"/>
                </a:lnTo>
                <a:lnTo>
                  <a:pt x="2361435" y="2498112"/>
                </a:lnTo>
                <a:lnTo>
                  <a:pt x="2015091" y="1343522"/>
                </a:lnTo>
                <a:lnTo>
                  <a:pt x="3012141" y="608783"/>
                </a:lnTo>
                <a:lnTo>
                  <a:pt x="2833722" y="0"/>
                </a:lnTo>
              </a:path>
            </a:pathLst>
          </a:custGeom>
          <a:solidFill>
            <a:schemeClr val="dk1"/>
          </a:solidFill>
          <a:ln>
            <a:noFill/>
          </a:ln>
        </p:spPr>
        <p:txBody>
          <a:bodyPr lIns="91425" tIns="45700" rIns="91425" bIns="45700" anchor="ctr" anchorCtr="0">
            <a:spAutoFit/>
          </a:bodyPr>
          <a:lstStyle/>
          <a:p>
            <a:pPr>
              <a:spcBef>
                <a:spcPts val="0"/>
              </a:spcBef>
              <a:buNone/>
            </a:pPr>
            <a:endParaRPr/>
          </a:p>
        </p:txBody>
      </p:sp>
      <p:grpSp>
        <p:nvGrpSpPr>
          <p:cNvPr id="10" name="Shape 10"/>
          <p:cNvGrpSpPr/>
          <p:nvPr/>
        </p:nvGrpSpPr>
        <p:grpSpPr>
          <a:xfrm>
            <a:off x="4571999" y="0"/>
            <a:ext cx="4546600" cy="5143499"/>
            <a:chOff x="1447" y="0"/>
            <a:chExt cx="2863" cy="4319"/>
          </a:xfrm>
        </p:grpSpPr>
        <p:sp>
          <p:nvSpPr>
            <p:cNvPr id="11" name="Shape 11"/>
            <p:cNvSpPr/>
            <p:nvPr/>
          </p:nvSpPr>
          <p:spPr>
            <a:xfrm>
              <a:off x="1447" y="0"/>
              <a:ext cx="1885" cy="4319"/>
            </a:xfrm>
            <a:custGeom>
              <a:avLst/>
              <a:gdLst/>
              <a:ahLst/>
              <a:cxnLst/>
              <a:rect l="0" t="0" r="0" b="0"/>
              <a:pathLst>
                <a:path w="1886" h="4320" extrusionOk="0">
                  <a:moveTo>
                    <a:pt x="1719" y="0"/>
                  </a:moveTo>
                  <a:lnTo>
                    <a:pt x="1813" y="357"/>
                  </a:lnTo>
                  <a:lnTo>
                    <a:pt x="1194" y="805"/>
                  </a:lnTo>
                  <a:lnTo>
                    <a:pt x="1393" y="1544"/>
                  </a:lnTo>
                  <a:lnTo>
                    <a:pt x="777" y="1991"/>
                  </a:lnTo>
                  <a:lnTo>
                    <a:pt x="972" y="2734"/>
                  </a:lnTo>
                  <a:lnTo>
                    <a:pt x="355" y="3178"/>
                  </a:lnTo>
                  <a:lnTo>
                    <a:pt x="554" y="3921"/>
                  </a:lnTo>
                  <a:lnTo>
                    <a:pt x="0" y="4320"/>
                  </a:lnTo>
                  <a:lnTo>
                    <a:pt x="109" y="4320"/>
                  </a:lnTo>
                  <a:lnTo>
                    <a:pt x="623" y="3948"/>
                  </a:lnTo>
                  <a:lnTo>
                    <a:pt x="430" y="3205"/>
                  </a:lnTo>
                  <a:lnTo>
                    <a:pt x="1045" y="2761"/>
                  </a:lnTo>
                  <a:lnTo>
                    <a:pt x="850" y="2018"/>
                  </a:lnTo>
                  <a:lnTo>
                    <a:pt x="1468" y="1572"/>
                  </a:lnTo>
                  <a:lnTo>
                    <a:pt x="1271" y="830"/>
                  </a:lnTo>
                  <a:lnTo>
                    <a:pt x="1886" y="386"/>
                  </a:lnTo>
                  <a:lnTo>
                    <a:pt x="1788" y="0"/>
                  </a:lnTo>
                  <a:lnTo>
                    <a:pt x="1719" y="0"/>
                  </a:lnTo>
                  <a:close/>
                </a:path>
              </a:pathLst>
            </a:custGeom>
            <a:solidFill>
              <a:srgbClr val="A64129"/>
            </a:solidFill>
            <a:ln>
              <a:noFill/>
            </a:ln>
          </p:spPr>
          <p:txBody>
            <a:bodyPr lIns="91425" tIns="45700" rIns="91425" bIns="45700" anchor="t" anchorCtr="0">
              <a:spAutoFit/>
            </a:bodyPr>
            <a:lstStyle/>
            <a:p>
              <a:pPr>
                <a:spcBef>
                  <a:spcPts val="0"/>
                </a:spcBef>
                <a:buNone/>
              </a:pPr>
              <a:endParaRPr/>
            </a:p>
          </p:txBody>
        </p:sp>
        <p:sp>
          <p:nvSpPr>
            <p:cNvPr id="12" name="Shape 12"/>
            <p:cNvSpPr/>
            <p:nvPr/>
          </p:nvSpPr>
          <p:spPr>
            <a:xfrm>
              <a:off x="1559" y="0"/>
              <a:ext cx="1978" cy="4319"/>
            </a:xfrm>
            <a:custGeom>
              <a:avLst/>
              <a:gdLst/>
              <a:ahLst/>
              <a:cxnLst/>
              <a:rect l="0" t="0" r="0" b="0"/>
              <a:pathLst>
                <a:path w="1979" h="4320" extrusionOk="0">
                  <a:moveTo>
                    <a:pt x="1673" y="0"/>
                  </a:moveTo>
                  <a:lnTo>
                    <a:pt x="1777" y="382"/>
                  </a:lnTo>
                  <a:lnTo>
                    <a:pt x="1160" y="830"/>
                  </a:lnTo>
                  <a:lnTo>
                    <a:pt x="1357" y="1570"/>
                  </a:lnTo>
                  <a:lnTo>
                    <a:pt x="743" y="2016"/>
                  </a:lnTo>
                  <a:lnTo>
                    <a:pt x="936" y="2759"/>
                  </a:lnTo>
                  <a:lnTo>
                    <a:pt x="319" y="3204"/>
                  </a:lnTo>
                  <a:lnTo>
                    <a:pt x="517" y="3947"/>
                  </a:lnTo>
                  <a:lnTo>
                    <a:pt x="0" y="4320"/>
                  </a:lnTo>
                  <a:lnTo>
                    <a:pt x="304" y="4320"/>
                  </a:lnTo>
                  <a:lnTo>
                    <a:pt x="717" y="4025"/>
                  </a:lnTo>
                  <a:lnTo>
                    <a:pt x="521" y="3280"/>
                  </a:lnTo>
                  <a:lnTo>
                    <a:pt x="1136" y="2836"/>
                  </a:lnTo>
                  <a:lnTo>
                    <a:pt x="941" y="2093"/>
                  </a:lnTo>
                  <a:lnTo>
                    <a:pt x="1559" y="1648"/>
                  </a:lnTo>
                  <a:lnTo>
                    <a:pt x="1362" y="905"/>
                  </a:lnTo>
                  <a:lnTo>
                    <a:pt x="1979" y="461"/>
                  </a:lnTo>
                  <a:lnTo>
                    <a:pt x="1859" y="0"/>
                  </a:lnTo>
                  <a:lnTo>
                    <a:pt x="1673" y="0"/>
                  </a:lnTo>
                  <a:close/>
                </a:path>
              </a:pathLst>
            </a:custGeom>
            <a:solidFill>
              <a:srgbClr val="384452"/>
            </a:solidFill>
            <a:ln>
              <a:noFill/>
            </a:ln>
          </p:spPr>
          <p:txBody>
            <a:bodyPr lIns="91425" tIns="45700" rIns="91425" bIns="45700" anchor="t" anchorCtr="0">
              <a:spAutoFit/>
            </a:bodyPr>
            <a:lstStyle/>
            <a:p>
              <a:pPr>
                <a:spcBef>
                  <a:spcPts val="0"/>
                </a:spcBef>
                <a:buNone/>
              </a:pPr>
              <a:endParaRPr/>
            </a:p>
          </p:txBody>
        </p:sp>
        <p:sp>
          <p:nvSpPr>
            <p:cNvPr id="13" name="Shape 13"/>
            <p:cNvSpPr/>
            <p:nvPr/>
          </p:nvSpPr>
          <p:spPr>
            <a:xfrm>
              <a:off x="2090" y="0"/>
              <a:ext cx="1805" cy="4319"/>
            </a:xfrm>
            <a:custGeom>
              <a:avLst/>
              <a:gdLst/>
              <a:ahLst/>
              <a:cxnLst/>
              <a:rect l="0" t="0" r="0" b="0"/>
              <a:pathLst>
                <a:path w="1806" h="4320" extrusionOk="0">
                  <a:moveTo>
                    <a:pt x="1462" y="0"/>
                  </a:moveTo>
                  <a:lnTo>
                    <a:pt x="1604" y="510"/>
                  </a:lnTo>
                  <a:lnTo>
                    <a:pt x="987" y="958"/>
                  </a:lnTo>
                  <a:lnTo>
                    <a:pt x="1183" y="1696"/>
                  </a:lnTo>
                  <a:lnTo>
                    <a:pt x="570" y="2142"/>
                  </a:lnTo>
                  <a:lnTo>
                    <a:pt x="764" y="2885"/>
                  </a:lnTo>
                  <a:lnTo>
                    <a:pt x="147" y="3329"/>
                  </a:lnTo>
                  <a:lnTo>
                    <a:pt x="344" y="4072"/>
                  </a:lnTo>
                  <a:lnTo>
                    <a:pt x="0" y="4320"/>
                  </a:lnTo>
                  <a:lnTo>
                    <a:pt x="304" y="4320"/>
                  </a:lnTo>
                  <a:lnTo>
                    <a:pt x="544" y="4151"/>
                  </a:lnTo>
                  <a:lnTo>
                    <a:pt x="349" y="3406"/>
                  </a:lnTo>
                  <a:lnTo>
                    <a:pt x="965" y="2961"/>
                  </a:lnTo>
                  <a:lnTo>
                    <a:pt x="768" y="2220"/>
                  </a:lnTo>
                  <a:lnTo>
                    <a:pt x="1385" y="1776"/>
                  </a:lnTo>
                  <a:lnTo>
                    <a:pt x="1189" y="1031"/>
                  </a:lnTo>
                  <a:lnTo>
                    <a:pt x="1806" y="586"/>
                  </a:lnTo>
                  <a:lnTo>
                    <a:pt x="1647" y="0"/>
                  </a:lnTo>
                  <a:lnTo>
                    <a:pt x="1462" y="0"/>
                  </a:lnTo>
                  <a:close/>
                </a:path>
              </a:pathLst>
            </a:custGeom>
            <a:solidFill>
              <a:srgbClr val="F68C1F"/>
            </a:solidFill>
            <a:ln>
              <a:noFill/>
            </a:ln>
          </p:spPr>
          <p:txBody>
            <a:bodyPr lIns="91425" tIns="45700" rIns="91425" bIns="45700" anchor="t" anchorCtr="0">
              <a:spAutoFit/>
            </a:bodyPr>
            <a:lstStyle/>
            <a:p>
              <a:pPr>
                <a:spcBef>
                  <a:spcPts val="0"/>
                </a:spcBef>
                <a:buNone/>
              </a:pPr>
              <a:endParaRPr/>
            </a:p>
          </p:txBody>
        </p:sp>
        <p:sp>
          <p:nvSpPr>
            <p:cNvPr id="14" name="Shape 14"/>
            <p:cNvSpPr/>
            <p:nvPr/>
          </p:nvSpPr>
          <p:spPr>
            <a:xfrm>
              <a:off x="2463" y="0"/>
              <a:ext cx="1847" cy="4319"/>
            </a:xfrm>
            <a:custGeom>
              <a:avLst/>
              <a:gdLst/>
              <a:ahLst/>
              <a:cxnLst/>
              <a:rect l="0" t="0" r="0" b="0"/>
              <a:pathLst>
                <a:path w="1848" h="4320" extrusionOk="0">
                  <a:moveTo>
                    <a:pt x="1311" y="0"/>
                  </a:moveTo>
                  <a:lnTo>
                    <a:pt x="1475" y="606"/>
                  </a:lnTo>
                  <a:lnTo>
                    <a:pt x="856" y="1055"/>
                  </a:lnTo>
                  <a:lnTo>
                    <a:pt x="1054" y="1794"/>
                  </a:lnTo>
                  <a:lnTo>
                    <a:pt x="439" y="2240"/>
                  </a:lnTo>
                  <a:lnTo>
                    <a:pt x="634" y="2981"/>
                  </a:lnTo>
                  <a:lnTo>
                    <a:pt x="16" y="3428"/>
                  </a:lnTo>
                  <a:lnTo>
                    <a:pt x="215" y="4169"/>
                  </a:lnTo>
                  <a:lnTo>
                    <a:pt x="0" y="4320"/>
                  </a:lnTo>
                  <a:lnTo>
                    <a:pt x="570" y="4320"/>
                  </a:lnTo>
                  <a:lnTo>
                    <a:pt x="584" y="4304"/>
                  </a:lnTo>
                  <a:lnTo>
                    <a:pt x="391" y="3570"/>
                  </a:lnTo>
                  <a:lnTo>
                    <a:pt x="1005" y="3118"/>
                  </a:lnTo>
                  <a:lnTo>
                    <a:pt x="810" y="2380"/>
                  </a:lnTo>
                  <a:lnTo>
                    <a:pt x="1422" y="1936"/>
                  </a:lnTo>
                  <a:lnTo>
                    <a:pt x="1229" y="1193"/>
                  </a:lnTo>
                  <a:lnTo>
                    <a:pt x="1848" y="743"/>
                  </a:lnTo>
                  <a:lnTo>
                    <a:pt x="1650" y="0"/>
                  </a:lnTo>
                  <a:lnTo>
                    <a:pt x="1311" y="0"/>
                  </a:lnTo>
                  <a:close/>
                </a:path>
              </a:pathLst>
            </a:custGeom>
            <a:solidFill>
              <a:srgbClr val="A4BDC0"/>
            </a:solidFill>
            <a:ln>
              <a:noFill/>
            </a:ln>
          </p:spPr>
          <p:txBody>
            <a:bodyPr lIns="91425" tIns="45700" rIns="91425" bIns="45700" anchor="t" anchorCtr="0">
              <a:spAutoFit/>
            </a:bodyPr>
            <a:lstStyle/>
            <a:p>
              <a:pPr>
                <a:spcBef>
                  <a:spcPts val="0"/>
                </a:spcBef>
                <a:buNone/>
              </a:pPr>
              <a:endParaRPr/>
            </a:p>
          </p:txBody>
        </p:sp>
      </p:grpSp>
      <p:sp>
        <p:nvSpPr>
          <p:cNvPr id="15" name="Shape 15"/>
          <p:cNvSpPr txBox="1">
            <a:spLocks noGrp="1"/>
          </p:cNvSpPr>
          <p:nvPr>
            <p:ph type="ctrTitle"/>
          </p:nvPr>
        </p:nvSpPr>
        <p:spPr>
          <a:xfrm>
            <a:off x="685800" y="746438"/>
            <a:ext cx="5258700" cy="1158600"/>
          </a:xfrm>
          <a:prstGeom prst="rect">
            <a:avLst/>
          </a:prstGeom>
        </p:spPr>
        <p:txBody>
          <a:bodyPr lIns="91425" tIns="91425" rIns="91425" bIns="91425" anchor="b" anchorCtr="0"/>
          <a:lstStyle>
            <a:lvl1pPr>
              <a:spcBef>
                <a:spcPts val="0"/>
              </a:spcBef>
              <a:buSzPct val="100000"/>
              <a:defRPr sz="4800"/>
            </a:lvl1pPr>
            <a:lvl2pPr>
              <a:spcBef>
                <a:spcPts val="0"/>
              </a:spcBef>
              <a:buSzPct val="100000"/>
              <a:defRPr sz="4800"/>
            </a:lvl2pPr>
            <a:lvl3pPr>
              <a:spcBef>
                <a:spcPts val="0"/>
              </a:spcBef>
              <a:buSzPct val="100000"/>
              <a:defRPr sz="4800"/>
            </a:lvl3pPr>
            <a:lvl4pPr>
              <a:spcBef>
                <a:spcPts val="0"/>
              </a:spcBef>
              <a:buSzPct val="100000"/>
              <a:defRPr sz="4800"/>
            </a:lvl4pPr>
            <a:lvl5pPr>
              <a:spcBef>
                <a:spcPts val="0"/>
              </a:spcBef>
              <a:buSzPct val="100000"/>
              <a:defRPr sz="4800"/>
            </a:lvl5pPr>
            <a:lvl6pPr>
              <a:spcBef>
                <a:spcPts val="0"/>
              </a:spcBef>
              <a:buSzPct val="100000"/>
              <a:defRPr sz="4800"/>
            </a:lvl6pPr>
            <a:lvl7pPr>
              <a:spcBef>
                <a:spcPts val="0"/>
              </a:spcBef>
              <a:buSzPct val="100000"/>
              <a:defRPr sz="4800"/>
            </a:lvl7pPr>
            <a:lvl8pPr>
              <a:spcBef>
                <a:spcPts val="0"/>
              </a:spcBef>
              <a:buSzPct val="100000"/>
              <a:defRPr sz="4800"/>
            </a:lvl8pPr>
            <a:lvl9pPr>
              <a:spcBef>
                <a:spcPts val="0"/>
              </a:spcBef>
              <a:buSzPct val="100000"/>
              <a:defRPr sz="4800"/>
            </a:lvl9pPr>
          </a:lstStyle>
          <a:p>
            <a:endParaRPr/>
          </a:p>
        </p:txBody>
      </p:sp>
      <p:sp>
        <p:nvSpPr>
          <p:cNvPr id="16" name="Shape 16"/>
          <p:cNvSpPr txBox="1">
            <a:spLocks noGrp="1"/>
          </p:cNvSpPr>
          <p:nvPr>
            <p:ph type="subTitle" idx="1"/>
          </p:nvPr>
        </p:nvSpPr>
        <p:spPr>
          <a:xfrm>
            <a:off x="685800" y="1986416"/>
            <a:ext cx="5258700" cy="772800"/>
          </a:xfrm>
          <a:prstGeom prst="rect">
            <a:avLst/>
          </a:prstGeom>
        </p:spPr>
        <p:txBody>
          <a:bodyPr lIns="91425" tIns="91425" rIns="91425" bIns="91425" anchor="t" anchorCtr="0"/>
          <a:lstStyle>
            <a:lvl1pPr>
              <a:spcBef>
                <a:spcPts val="0"/>
              </a:spcBef>
              <a:buNone/>
              <a:defRPr/>
            </a:lvl1pPr>
            <a:lvl2pPr>
              <a:spcBef>
                <a:spcPts val="0"/>
              </a:spcBef>
              <a:buSzPct val="100000"/>
              <a:buNone/>
              <a:defRPr sz="3000"/>
            </a:lvl2pPr>
            <a:lvl3pPr>
              <a:spcBef>
                <a:spcPts val="0"/>
              </a:spcBef>
              <a:buSzPct val="100000"/>
              <a:buNone/>
              <a:defRPr sz="3000"/>
            </a:lvl3pPr>
            <a:lvl4pPr>
              <a:spcBef>
                <a:spcPts val="0"/>
              </a:spcBef>
              <a:buSzPct val="100000"/>
              <a:buNone/>
              <a:defRPr sz="3000"/>
            </a:lvl4pPr>
            <a:lvl5pPr>
              <a:spcBef>
                <a:spcPts val="0"/>
              </a:spcBef>
              <a:buSzPct val="100000"/>
              <a:buNone/>
              <a:defRPr sz="3000"/>
            </a:lvl5pPr>
            <a:lvl6pPr>
              <a:spcBef>
                <a:spcPts val="0"/>
              </a:spcBef>
              <a:buSzPct val="100000"/>
              <a:buNone/>
              <a:defRPr sz="3000"/>
            </a:lvl6pPr>
            <a:lvl7pPr>
              <a:spcBef>
                <a:spcPts val="0"/>
              </a:spcBef>
              <a:buSzPct val="100000"/>
              <a:buNone/>
              <a:defRPr sz="3000"/>
            </a:lvl7pPr>
            <a:lvl8pPr>
              <a:spcBef>
                <a:spcPts val="0"/>
              </a:spcBef>
              <a:buSzPct val="100000"/>
              <a:buNone/>
              <a:defRPr sz="3000"/>
            </a:lvl8pPr>
            <a:lvl9pPr>
              <a:spcBef>
                <a:spcPts val="0"/>
              </a:spcBef>
              <a:buSzPct val="100000"/>
              <a:buNone/>
              <a:defRPr sz="3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7"/>
        <p:cNvGrpSpPr/>
        <p:nvPr/>
      </p:nvGrpSpPr>
      <p:grpSpPr>
        <a:xfrm>
          <a:off x="0" y="0"/>
          <a:ext cx="0" cy="0"/>
          <a:chOff x="0" y="0"/>
          <a:chExt cx="0" cy="0"/>
        </a:xfrm>
      </p:grpSpPr>
      <p:sp>
        <p:nvSpPr>
          <p:cNvPr id="18" name="Shape 18"/>
          <p:cNvSpPr/>
          <p:nvPr/>
        </p:nvSpPr>
        <p:spPr>
          <a:xfrm rot="-5400000">
            <a:off x="6431898" y="2431398"/>
            <a:ext cx="904306" cy="4519896"/>
          </a:xfrm>
          <a:custGeom>
            <a:avLst/>
            <a:gdLst/>
            <a:ahLst/>
            <a:cxnLst/>
            <a:rect l="0" t="0" r="0" b="0"/>
            <a:pathLst>
              <a:path w="1205742" h="4519897" extrusionOk="0">
                <a:moveTo>
                  <a:pt x="924" y="0"/>
                </a:moveTo>
                <a:cubicBezTo>
                  <a:pt x="6351" y="1497993"/>
                  <a:pt x="-3772" y="3021904"/>
                  <a:pt x="1655" y="4519897"/>
                </a:cubicBezTo>
                <a:lnTo>
                  <a:pt x="831272" y="4518403"/>
                </a:lnTo>
                <a:lnTo>
                  <a:pt x="1205742" y="3850819"/>
                </a:lnTo>
                <a:lnTo>
                  <a:pt x="359114" y="3126246"/>
                </a:lnTo>
                <a:lnTo>
                  <a:pt x="880116" y="2173718"/>
                </a:lnTo>
                <a:lnTo>
                  <a:pt x="49768" y="1449145"/>
                </a:lnTo>
                <a:lnTo>
                  <a:pt x="562630" y="480334"/>
                </a:lnTo>
                <a:lnTo>
                  <a:pt x="924" y="0"/>
                </a:lnTo>
                <a:close/>
              </a:path>
            </a:pathLst>
          </a:custGeom>
          <a:solidFill>
            <a:schemeClr val="lt2"/>
          </a:solidFill>
          <a:ln>
            <a:noFill/>
          </a:ln>
        </p:spPr>
        <p:txBody>
          <a:bodyPr lIns="91425" tIns="45700" rIns="91425" bIns="45700" anchor="ctr" anchorCtr="0">
            <a:spAutoFit/>
          </a:bodyPr>
          <a:lstStyle/>
          <a:p>
            <a:pPr>
              <a:spcBef>
                <a:spcPts val="0"/>
              </a:spcBef>
              <a:buNone/>
            </a:pPr>
            <a:endParaRPr/>
          </a:p>
        </p:txBody>
      </p:sp>
      <p:sp>
        <p:nvSpPr>
          <p:cNvPr id="19" name="Shape 19"/>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0" name="Shape 20"/>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1"/>
        <p:cNvGrpSpPr/>
        <p:nvPr/>
      </p:nvGrpSpPr>
      <p:grpSpPr>
        <a:xfrm>
          <a:off x="0" y="0"/>
          <a:ext cx="0" cy="0"/>
          <a:chOff x="0" y="0"/>
          <a:chExt cx="0" cy="0"/>
        </a:xfrm>
      </p:grpSpPr>
      <p:sp>
        <p:nvSpPr>
          <p:cNvPr id="22" name="Shape 22"/>
          <p:cNvSpPr/>
          <p:nvPr/>
        </p:nvSpPr>
        <p:spPr>
          <a:xfrm rot="-5400000">
            <a:off x="6431898" y="2431398"/>
            <a:ext cx="904306" cy="4519896"/>
          </a:xfrm>
          <a:custGeom>
            <a:avLst/>
            <a:gdLst/>
            <a:ahLst/>
            <a:cxnLst/>
            <a:rect l="0" t="0" r="0" b="0"/>
            <a:pathLst>
              <a:path w="1205742" h="4519897" extrusionOk="0">
                <a:moveTo>
                  <a:pt x="924" y="0"/>
                </a:moveTo>
                <a:cubicBezTo>
                  <a:pt x="6351" y="1497993"/>
                  <a:pt x="-3772" y="3021904"/>
                  <a:pt x="1655" y="4519897"/>
                </a:cubicBezTo>
                <a:lnTo>
                  <a:pt x="831272" y="4518403"/>
                </a:lnTo>
                <a:lnTo>
                  <a:pt x="1205742" y="3850819"/>
                </a:lnTo>
                <a:lnTo>
                  <a:pt x="359114" y="3126246"/>
                </a:lnTo>
                <a:lnTo>
                  <a:pt x="880116" y="2173718"/>
                </a:lnTo>
                <a:lnTo>
                  <a:pt x="49768" y="1449145"/>
                </a:lnTo>
                <a:lnTo>
                  <a:pt x="562630" y="480334"/>
                </a:lnTo>
                <a:lnTo>
                  <a:pt x="924" y="0"/>
                </a:lnTo>
                <a:close/>
              </a:path>
            </a:pathLst>
          </a:custGeom>
          <a:solidFill>
            <a:srgbClr val="A5BDC0"/>
          </a:solidFill>
          <a:ln>
            <a:noFill/>
          </a:ln>
        </p:spPr>
        <p:txBody>
          <a:bodyPr lIns="91425" tIns="45700" rIns="91425" bIns="45700" anchor="ctr" anchorCtr="0">
            <a:spAutoFit/>
          </a:bodyPr>
          <a:lstStyle/>
          <a:p>
            <a:pPr>
              <a:spcBef>
                <a:spcPts val="0"/>
              </a:spcBef>
              <a:buNone/>
            </a:pPr>
            <a:endParaRPr/>
          </a:p>
        </p:txBody>
      </p:sp>
      <p:sp>
        <p:nvSpPr>
          <p:cNvPr id="23" name="Shape 23"/>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solidFill>
                  <a:srgbClr val="A64128"/>
                </a:solidFill>
              </a:defRPr>
            </a:lvl1pPr>
            <a:lvl2pPr>
              <a:spcBef>
                <a:spcPts val="0"/>
              </a:spcBef>
              <a:defRPr>
                <a:solidFill>
                  <a:srgbClr val="A64128"/>
                </a:solidFill>
              </a:defRPr>
            </a:lvl2pPr>
            <a:lvl3pPr>
              <a:spcBef>
                <a:spcPts val="0"/>
              </a:spcBef>
              <a:defRPr>
                <a:solidFill>
                  <a:srgbClr val="A64128"/>
                </a:solidFill>
              </a:defRPr>
            </a:lvl3pPr>
            <a:lvl4pPr>
              <a:spcBef>
                <a:spcPts val="0"/>
              </a:spcBef>
              <a:defRPr>
                <a:solidFill>
                  <a:srgbClr val="A64128"/>
                </a:solidFill>
              </a:defRPr>
            </a:lvl4pPr>
            <a:lvl5pPr>
              <a:spcBef>
                <a:spcPts val="0"/>
              </a:spcBef>
              <a:defRPr>
                <a:solidFill>
                  <a:srgbClr val="A64128"/>
                </a:solidFill>
              </a:defRPr>
            </a:lvl5pPr>
            <a:lvl6pPr>
              <a:spcBef>
                <a:spcPts val="0"/>
              </a:spcBef>
              <a:defRPr>
                <a:solidFill>
                  <a:srgbClr val="A64128"/>
                </a:solidFill>
              </a:defRPr>
            </a:lvl6pPr>
            <a:lvl7pPr>
              <a:spcBef>
                <a:spcPts val="0"/>
              </a:spcBef>
              <a:defRPr>
                <a:solidFill>
                  <a:srgbClr val="A64128"/>
                </a:solidFill>
              </a:defRPr>
            </a:lvl7pPr>
            <a:lvl8pPr>
              <a:spcBef>
                <a:spcPts val="0"/>
              </a:spcBef>
              <a:defRPr>
                <a:solidFill>
                  <a:srgbClr val="A64128"/>
                </a:solidFill>
              </a:defRPr>
            </a:lvl8pPr>
            <a:lvl9pPr>
              <a:spcBef>
                <a:spcPts val="0"/>
              </a:spcBef>
              <a:defRPr>
                <a:solidFill>
                  <a:srgbClr val="A64128"/>
                </a:solidFill>
              </a:defRPr>
            </a:lvl9pPr>
          </a:lstStyle>
          <a:p>
            <a:endParaRPr/>
          </a:p>
        </p:txBody>
      </p:sp>
      <p:sp>
        <p:nvSpPr>
          <p:cNvPr id="24" name="Shape 24"/>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5" name="Shape 25"/>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8" name="Shape 28"/>
          <p:cNvSpPr/>
          <p:nvPr/>
        </p:nvSpPr>
        <p:spPr>
          <a:xfrm rot="-5400000">
            <a:off x="6431898" y="2431398"/>
            <a:ext cx="904306" cy="4519896"/>
          </a:xfrm>
          <a:custGeom>
            <a:avLst/>
            <a:gdLst/>
            <a:ahLst/>
            <a:cxnLst/>
            <a:rect l="0" t="0" r="0" b="0"/>
            <a:pathLst>
              <a:path w="1205742" h="4519897" extrusionOk="0">
                <a:moveTo>
                  <a:pt x="924" y="0"/>
                </a:moveTo>
                <a:cubicBezTo>
                  <a:pt x="6351" y="1497993"/>
                  <a:pt x="-3772" y="3021904"/>
                  <a:pt x="1655" y="4519897"/>
                </a:cubicBezTo>
                <a:lnTo>
                  <a:pt x="831272" y="4518403"/>
                </a:lnTo>
                <a:lnTo>
                  <a:pt x="1205742" y="3850819"/>
                </a:lnTo>
                <a:lnTo>
                  <a:pt x="359114" y="3126246"/>
                </a:lnTo>
                <a:lnTo>
                  <a:pt x="880116" y="2173718"/>
                </a:lnTo>
                <a:lnTo>
                  <a:pt x="49768" y="1449145"/>
                </a:lnTo>
                <a:lnTo>
                  <a:pt x="562630" y="480334"/>
                </a:lnTo>
                <a:lnTo>
                  <a:pt x="924" y="0"/>
                </a:lnTo>
                <a:close/>
              </a:path>
            </a:pathLst>
          </a:custGeom>
          <a:solidFill>
            <a:schemeClr val="lt2"/>
          </a:solidFill>
          <a:ln>
            <a:noFill/>
          </a:ln>
        </p:spPr>
        <p:txBody>
          <a:bodyPr lIns="91425" tIns="45700" rIns="91425" bIns="45700" anchor="ctr" anchorCtr="0">
            <a:spAutoFit/>
          </a:bodyPr>
          <a:lstStyle/>
          <a:p>
            <a:pPr>
              <a:spcBef>
                <a:spcPts val="0"/>
              </a:spcBef>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29"/>
        <p:cNvGrpSpPr/>
        <p:nvPr/>
      </p:nvGrpSpPr>
      <p:grpSpPr>
        <a:xfrm>
          <a:off x="0" y="0"/>
          <a:ext cx="0" cy="0"/>
          <a:chOff x="0" y="0"/>
          <a:chExt cx="0" cy="0"/>
        </a:xfrm>
      </p:grpSpPr>
      <p:sp>
        <p:nvSpPr>
          <p:cNvPr id="30" name="Shape 30"/>
          <p:cNvSpPr txBox="1">
            <a:spLocks noGrp="1"/>
          </p:cNvSpPr>
          <p:nvPr>
            <p:ph type="body" idx="1"/>
          </p:nvPr>
        </p:nvSpPr>
        <p:spPr>
          <a:xfrm>
            <a:off x="457200" y="4406309"/>
            <a:ext cx="8229600" cy="519599"/>
          </a:xfrm>
          <a:prstGeom prst="rect">
            <a:avLst/>
          </a:prstGeom>
        </p:spPr>
        <p:txBody>
          <a:bodyPr lIns="91425" tIns="91425" rIns="91425" bIns="91425" anchor="t" anchorCtr="0"/>
          <a:lstStyle>
            <a:lvl1pPr algn="ctr">
              <a:spcBef>
                <a:spcPts val="0"/>
              </a:spcBef>
              <a:buClr>
                <a:schemeClr val="dk1"/>
              </a:buClr>
              <a:buSzPct val="100000"/>
              <a:buNone/>
              <a:defRPr sz="1800" b="1">
                <a:solidFill>
                  <a:schemeClr val="dk1"/>
                </a:solidFill>
              </a:defRPr>
            </a:lvl1pPr>
          </a:lstStyle>
          <a:p>
            <a:endParaRPr/>
          </a:p>
        </p:txBody>
      </p:sp>
      <p:sp>
        <p:nvSpPr>
          <p:cNvPr id="31" name="Shape 31"/>
          <p:cNvSpPr/>
          <p:nvPr/>
        </p:nvSpPr>
        <p:spPr>
          <a:xfrm rot="10800000">
            <a:off x="7938258" y="0"/>
            <a:ext cx="1205741" cy="3389922"/>
          </a:xfrm>
          <a:custGeom>
            <a:avLst/>
            <a:gdLst/>
            <a:ahLst/>
            <a:cxnLst/>
            <a:rect l="0" t="0" r="0" b="0"/>
            <a:pathLst>
              <a:path w="1205742" h="4519897" extrusionOk="0">
                <a:moveTo>
                  <a:pt x="924" y="0"/>
                </a:moveTo>
                <a:cubicBezTo>
                  <a:pt x="6351" y="1497993"/>
                  <a:pt x="-3772" y="3021904"/>
                  <a:pt x="1655" y="4519897"/>
                </a:cubicBezTo>
                <a:lnTo>
                  <a:pt x="831272" y="4518403"/>
                </a:lnTo>
                <a:lnTo>
                  <a:pt x="1205742" y="3850819"/>
                </a:lnTo>
                <a:lnTo>
                  <a:pt x="359114" y="3126246"/>
                </a:lnTo>
                <a:lnTo>
                  <a:pt x="880116" y="2173718"/>
                </a:lnTo>
                <a:lnTo>
                  <a:pt x="49768" y="1449145"/>
                </a:lnTo>
                <a:lnTo>
                  <a:pt x="562630" y="480334"/>
                </a:lnTo>
                <a:lnTo>
                  <a:pt x="924" y="0"/>
                </a:lnTo>
                <a:close/>
              </a:path>
            </a:pathLst>
          </a:custGeom>
          <a:solidFill>
            <a:schemeClr val="lt2"/>
          </a:solidFill>
          <a:ln>
            <a:noFill/>
          </a:ln>
        </p:spPr>
        <p:txBody>
          <a:bodyPr lIns="91425" tIns="45700" rIns="91425" bIns="45700" anchor="ctr" anchorCtr="0">
            <a:spAutoFit/>
          </a:bodyPr>
          <a:lstStyle/>
          <a:p>
            <a:pPr>
              <a:spcBef>
                <a:spcPts val="0"/>
              </a:spcBef>
              <a:buNone/>
            </a:pPr>
            <a:endParaRPr/>
          </a:p>
        </p:txBody>
      </p:sp>
      <p:sp>
        <p:nvSpPr>
          <p:cNvPr id="32" name="Shape 32"/>
          <p:cNvSpPr/>
          <p:nvPr/>
        </p:nvSpPr>
        <p:spPr>
          <a:xfrm rot="5400000">
            <a:off x="1807794" y="-1807795"/>
            <a:ext cx="904306" cy="4519896"/>
          </a:xfrm>
          <a:custGeom>
            <a:avLst/>
            <a:gdLst/>
            <a:ahLst/>
            <a:cxnLst/>
            <a:rect l="0" t="0" r="0" b="0"/>
            <a:pathLst>
              <a:path w="1205742" h="4519897" extrusionOk="0">
                <a:moveTo>
                  <a:pt x="924" y="0"/>
                </a:moveTo>
                <a:cubicBezTo>
                  <a:pt x="6351" y="1497993"/>
                  <a:pt x="-3772" y="3021904"/>
                  <a:pt x="1655" y="4519897"/>
                </a:cubicBezTo>
                <a:lnTo>
                  <a:pt x="831272" y="4518403"/>
                </a:lnTo>
                <a:lnTo>
                  <a:pt x="1205742" y="3850819"/>
                </a:lnTo>
                <a:lnTo>
                  <a:pt x="359114" y="3126246"/>
                </a:lnTo>
                <a:lnTo>
                  <a:pt x="880116" y="2173718"/>
                </a:lnTo>
                <a:lnTo>
                  <a:pt x="49768" y="1449145"/>
                </a:lnTo>
                <a:lnTo>
                  <a:pt x="562630" y="480334"/>
                </a:lnTo>
                <a:lnTo>
                  <a:pt x="924" y="0"/>
                </a:lnTo>
                <a:close/>
              </a:path>
            </a:pathLst>
          </a:custGeom>
          <a:solidFill>
            <a:schemeClr val="lt2"/>
          </a:solidFill>
          <a:ln>
            <a:noFill/>
          </a:ln>
        </p:spPr>
        <p:txBody>
          <a:bodyPr lIns="91425" tIns="45700" rIns="91425" bIns="45700" anchor="ctr" anchorCtr="0">
            <a:spAutoFit/>
          </a:bodyPr>
          <a:lstStyle/>
          <a:p>
            <a:pPr>
              <a:spcBef>
                <a:spcPts val="0"/>
              </a:spcBef>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3"/>
        <p:cNvGrpSpPr/>
        <p:nvPr/>
      </p:nvGrpSpPr>
      <p:grpSpPr>
        <a:xfrm>
          <a:off x="0" y="0"/>
          <a:ext cx="0" cy="0"/>
          <a:chOff x="0" y="0"/>
          <a:chExt cx="0" cy="0"/>
        </a:xfrm>
      </p:grpSpPr>
      <p:sp>
        <p:nvSpPr>
          <p:cNvPr id="34" name="Shape 34"/>
          <p:cNvSpPr/>
          <p:nvPr/>
        </p:nvSpPr>
        <p:spPr>
          <a:xfrm rot="-5400000">
            <a:off x="6431898" y="2431398"/>
            <a:ext cx="904306" cy="4519896"/>
          </a:xfrm>
          <a:custGeom>
            <a:avLst/>
            <a:gdLst/>
            <a:ahLst/>
            <a:cxnLst/>
            <a:rect l="0" t="0" r="0" b="0"/>
            <a:pathLst>
              <a:path w="1205742" h="4519897" extrusionOk="0">
                <a:moveTo>
                  <a:pt x="924" y="0"/>
                </a:moveTo>
                <a:cubicBezTo>
                  <a:pt x="6351" y="1497993"/>
                  <a:pt x="-3772" y="3021904"/>
                  <a:pt x="1655" y="4519897"/>
                </a:cubicBezTo>
                <a:lnTo>
                  <a:pt x="831272" y="4518403"/>
                </a:lnTo>
                <a:lnTo>
                  <a:pt x="1205742" y="3850819"/>
                </a:lnTo>
                <a:lnTo>
                  <a:pt x="359114" y="3126246"/>
                </a:lnTo>
                <a:lnTo>
                  <a:pt x="880116" y="2173718"/>
                </a:lnTo>
                <a:lnTo>
                  <a:pt x="49768" y="1449145"/>
                </a:lnTo>
                <a:lnTo>
                  <a:pt x="562630" y="480334"/>
                </a:lnTo>
                <a:lnTo>
                  <a:pt x="924" y="0"/>
                </a:lnTo>
                <a:close/>
              </a:path>
            </a:pathLst>
          </a:custGeom>
          <a:solidFill>
            <a:schemeClr val="lt2"/>
          </a:solidFill>
          <a:ln>
            <a:noFill/>
          </a:ln>
        </p:spPr>
        <p:txBody>
          <a:bodyPr lIns="91425" tIns="45700" rIns="91425" bIns="45700" anchor="ctr" anchorCtr="0">
            <a:spAutoFit/>
          </a:bodyPr>
          <a:lstStyle/>
          <a:p>
            <a:pPr>
              <a:spcBef>
                <a:spcPts val="0"/>
              </a:spcBef>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p:nvPr/>
        </p:nvSpPr>
        <p:spPr>
          <a:xfrm>
            <a:off x="0" y="1753577"/>
            <a:ext cx="1205741" cy="3389922"/>
          </a:xfrm>
          <a:custGeom>
            <a:avLst/>
            <a:gdLst/>
            <a:ahLst/>
            <a:cxnLst/>
            <a:rect l="0" t="0" r="0" b="0"/>
            <a:pathLst>
              <a:path w="1205742" h="4519897" extrusionOk="0">
                <a:moveTo>
                  <a:pt x="924" y="0"/>
                </a:moveTo>
                <a:cubicBezTo>
                  <a:pt x="6351" y="1497993"/>
                  <a:pt x="-3772" y="3021904"/>
                  <a:pt x="1655" y="4519897"/>
                </a:cubicBezTo>
                <a:lnTo>
                  <a:pt x="831272" y="4518403"/>
                </a:lnTo>
                <a:lnTo>
                  <a:pt x="1205742" y="3850819"/>
                </a:lnTo>
                <a:lnTo>
                  <a:pt x="359114" y="3126246"/>
                </a:lnTo>
                <a:lnTo>
                  <a:pt x="880116" y="2173718"/>
                </a:lnTo>
                <a:lnTo>
                  <a:pt x="49768" y="1449145"/>
                </a:lnTo>
                <a:lnTo>
                  <a:pt x="562630" y="480334"/>
                </a:lnTo>
                <a:lnTo>
                  <a:pt x="924" y="0"/>
                </a:lnTo>
                <a:close/>
              </a:path>
            </a:pathLst>
          </a:custGeom>
          <a:solidFill>
            <a:schemeClr val="lt2"/>
          </a:solidFill>
          <a:ln>
            <a:noFill/>
          </a:ln>
        </p:spPr>
        <p:txBody>
          <a:bodyPr lIns="91425" tIns="45700" rIns="91425" bIns="45700" anchor="ctr" anchorCtr="0">
            <a:spAutoFit/>
          </a:bodyPr>
          <a:lstStyle/>
          <a:p>
            <a:pPr>
              <a:spcBef>
                <a:spcPts val="0"/>
              </a:spcBef>
              <a:buNone/>
            </a:pPr>
            <a:endParaRPr/>
          </a:p>
        </p:txBody>
      </p:sp>
      <p:sp>
        <p:nvSpPr>
          <p:cNvPr id="6" name="Shape 6"/>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lstStyle>
            <a:lvl1pPr>
              <a:spcBef>
                <a:spcPts val="0"/>
              </a:spcBef>
              <a:buClr>
                <a:schemeClr val="dk1"/>
              </a:buClr>
              <a:buSzPct val="100000"/>
              <a:buFont typeface="Trebuchet MS"/>
              <a:buNone/>
              <a:defRPr sz="3600" b="1">
                <a:solidFill>
                  <a:schemeClr val="dk1"/>
                </a:solidFill>
                <a:latin typeface="Trebuchet MS"/>
                <a:ea typeface="Trebuchet MS"/>
                <a:cs typeface="Trebuchet MS"/>
                <a:sym typeface="Trebuchet MS"/>
              </a:defRPr>
            </a:lvl1pPr>
            <a:lvl2pPr>
              <a:spcBef>
                <a:spcPts val="0"/>
              </a:spcBef>
              <a:buClr>
                <a:schemeClr val="dk1"/>
              </a:buClr>
              <a:buSzPct val="100000"/>
              <a:buFont typeface="Trebuchet MS"/>
              <a:buNone/>
              <a:defRPr sz="3600" b="1">
                <a:solidFill>
                  <a:schemeClr val="dk1"/>
                </a:solidFill>
                <a:latin typeface="Trebuchet MS"/>
                <a:ea typeface="Trebuchet MS"/>
                <a:cs typeface="Trebuchet MS"/>
                <a:sym typeface="Trebuchet MS"/>
              </a:defRPr>
            </a:lvl2pPr>
            <a:lvl3pPr>
              <a:spcBef>
                <a:spcPts val="0"/>
              </a:spcBef>
              <a:buClr>
                <a:schemeClr val="dk1"/>
              </a:buClr>
              <a:buSzPct val="100000"/>
              <a:buFont typeface="Trebuchet MS"/>
              <a:buNone/>
              <a:defRPr sz="3600" b="1">
                <a:solidFill>
                  <a:schemeClr val="dk1"/>
                </a:solidFill>
                <a:latin typeface="Trebuchet MS"/>
                <a:ea typeface="Trebuchet MS"/>
                <a:cs typeface="Trebuchet MS"/>
                <a:sym typeface="Trebuchet MS"/>
              </a:defRPr>
            </a:lvl3pPr>
            <a:lvl4pPr>
              <a:spcBef>
                <a:spcPts val="0"/>
              </a:spcBef>
              <a:buClr>
                <a:schemeClr val="dk1"/>
              </a:buClr>
              <a:buSzPct val="100000"/>
              <a:buFont typeface="Trebuchet MS"/>
              <a:buNone/>
              <a:defRPr sz="3600" b="1">
                <a:solidFill>
                  <a:schemeClr val="dk1"/>
                </a:solidFill>
                <a:latin typeface="Trebuchet MS"/>
                <a:ea typeface="Trebuchet MS"/>
                <a:cs typeface="Trebuchet MS"/>
                <a:sym typeface="Trebuchet MS"/>
              </a:defRPr>
            </a:lvl4pPr>
            <a:lvl5pPr>
              <a:spcBef>
                <a:spcPts val="0"/>
              </a:spcBef>
              <a:buClr>
                <a:schemeClr val="dk1"/>
              </a:buClr>
              <a:buSzPct val="100000"/>
              <a:buFont typeface="Trebuchet MS"/>
              <a:buNone/>
              <a:defRPr sz="3600" b="1">
                <a:solidFill>
                  <a:schemeClr val="dk1"/>
                </a:solidFill>
                <a:latin typeface="Trebuchet MS"/>
                <a:ea typeface="Trebuchet MS"/>
                <a:cs typeface="Trebuchet MS"/>
                <a:sym typeface="Trebuchet MS"/>
              </a:defRPr>
            </a:lvl5pPr>
            <a:lvl6pPr>
              <a:spcBef>
                <a:spcPts val="0"/>
              </a:spcBef>
              <a:buClr>
                <a:schemeClr val="dk1"/>
              </a:buClr>
              <a:buSzPct val="100000"/>
              <a:buFont typeface="Trebuchet MS"/>
              <a:buNone/>
              <a:defRPr sz="3600" b="1">
                <a:solidFill>
                  <a:schemeClr val="dk1"/>
                </a:solidFill>
                <a:latin typeface="Trebuchet MS"/>
                <a:ea typeface="Trebuchet MS"/>
                <a:cs typeface="Trebuchet MS"/>
                <a:sym typeface="Trebuchet MS"/>
              </a:defRPr>
            </a:lvl6pPr>
            <a:lvl7pPr>
              <a:spcBef>
                <a:spcPts val="0"/>
              </a:spcBef>
              <a:buClr>
                <a:schemeClr val="dk1"/>
              </a:buClr>
              <a:buSzPct val="100000"/>
              <a:buFont typeface="Trebuchet MS"/>
              <a:buNone/>
              <a:defRPr sz="3600" b="1">
                <a:solidFill>
                  <a:schemeClr val="dk1"/>
                </a:solidFill>
                <a:latin typeface="Trebuchet MS"/>
                <a:ea typeface="Trebuchet MS"/>
                <a:cs typeface="Trebuchet MS"/>
                <a:sym typeface="Trebuchet MS"/>
              </a:defRPr>
            </a:lvl7pPr>
            <a:lvl8pPr>
              <a:spcBef>
                <a:spcPts val="0"/>
              </a:spcBef>
              <a:buClr>
                <a:schemeClr val="dk1"/>
              </a:buClr>
              <a:buSzPct val="100000"/>
              <a:buFont typeface="Trebuchet MS"/>
              <a:buNone/>
              <a:defRPr sz="3600" b="1">
                <a:solidFill>
                  <a:schemeClr val="dk1"/>
                </a:solidFill>
                <a:latin typeface="Trebuchet MS"/>
                <a:ea typeface="Trebuchet MS"/>
                <a:cs typeface="Trebuchet MS"/>
                <a:sym typeface="Trebuchet MS"/>
              </a:defRPr>
            </a:lvl8pPr>
            <a:lvl9pPr>
              <a:spcBef>
                <a:spcPts val="0"/>
              </a:spcBef>
              <a:buClr>
                <a:schemeClr val="dk1"/>
              </a:buClr>
              <a:buSzPct val="100000"/>
              <a:buFont typeface="Trebuchet MS"/>
              <a:buNone/>
              <a:defRPr sz="3600" b="1">
                <a:solidFill>
                  <a:schemeClr val="dk1"/>
                </a:solidFill>
                <a:latin typeface="Trebuchet MS"/>
                <a:ea typeface="Trebuchet MS"/>
                <a:cs typeface="Trebuchet MS"/>
                <a:sym typeface="Trebuchet MS"/>
              </a:defRPr>
            </a:lvl9pPr>
          </a:lstStyle>
          <a:p>
            <a:endParaRPr/>
          </a:p>
        </p:txBody>
      </p:sp>
      <p:sp>
        <p:nvSpPr>
          <p:cNvPr id="7" name="Shape 7"/>
          <p:cNvSpPr txBox="1">
            <a:spLocks noGrp="1"/>
          </p:cNvSpPr>
          <p:nvPr>
            <p:ph type="body" idx="1"/>
          </p:nvPr>
        </p:nvSpPr>
        <p:spPr>
          <a:xfrm>
            <a:off x="457200" y="1200150"/>
            <a:ext cx="8229600" cy="3725699"/>
          </a:xfrm>
          <a:prstGeom prst="rect">
            <a:avLst/>
          </a:prstGeom>
          <a:noFill/>
          <a:ln>
            <a:noFill/>
          </a:ln>
        </p:spPr>
        <p:txBody>
          <a:bodyPr lIns="91425" tIns="91425" rIns="91425" bIns="91425" anchor="t" anchorCtr="0"/>
          <a:lstStyle>
            <a:lvl1pPr>
              <a:spcBef>
                <a:spcPts val="600"/>
              </a:spcBef>
              <a:buClr>
                <a:schemeClr val="dk2"/>
              </a:buClr>
              <a:buSzPct val="100000"/>
              <a:buFont typeface="Trebuchet MS"/>
              <a:defRPr sz="3000">
                <a:solidFill>
                  <a:schemeClr val="dk2"/>
                </a:solidFill>
                <a:latin typeface="Trebuchet MS"/>
                <a:ea typeface="Trebuchet MS"/>
                <a:cs typeface="Trebuchet MS"/>
                <a:sym typeface="Trebuchet MS"/>
              </a:defRPr>
            </a:lvl1pPr>
            <a:lvl2pPr>
              <a:spcBef>
                <a:spcPts val="480"/>
              </a:spcBef>
              <a:buClr>
                <a:schemeClr val="dk2"/>
              </a:buClr>
              <a:buSzPct val="100000"/>
              <a:buFont typeface="Trebuchet MS"/>
              <a:defRPr sz="2400">
                <a:solidFill>
                  <a:schemeClr val="dk2"/>
                </a:solidFill>
                <a:latin typeface="Trebuchet MS"/>
                <a:ea typeface="Trebuchet MS"/>
                <a:cs typeface="Trebuchet MS"/>
                <a:sym typeface="Trebuchet MS"/>
              </a:defRPr>
            </a:lvl2pPr>
            <a:lvl3pPr>
              <a:spcBef>
                <a:spcPts val="480"/>
              </a:spcBef>
              <a:buClr>
                <a:schemeClr val="dk2"/>
              </a:buClr>
              <a:buSzPct val="100000"/>
              <a:buFont typeface="Trebuchet MS"/>
              <a:defRPr sz="2400">
                <a:solidFill>
                  <a:schemeClr val="dk2"/>
                </a:solidFill>
                <a:latin typeface="Trebuchet MS"/>
                <a:ea typeface="Trebuchet MS"/>
                <a:cs typeface="Trebuchet MS"/>
                <a:sym typeface="Trebuchet MS"/>
              </a:defRPr>
            </a:lvl3pPr>
            <a:lvl4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4pPr>
            <a:lvl5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5pPr>
            <a:lvl6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6pPr>
            <a:lvl7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7pPr>
            <a:lvl8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8pPr>
            <a:lvl9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Shape 36"/>
          <p:cNvSpPr txBox="1">
            <a:spLocks noGrp="1"/>
          </p:cNvSpPr>
          <p:nvPr>
            <p:ph type="ctrTitle"/>
          </p:nvPr>
        </p:nvSpPr>
        <p:spPr>
          <a:xfrm>
            <a:off x="685800" y="1351900"/>
            <a:ext cx="8048699" cy="1158600"/>
          </a:xfrm>
          <a:prstGeom prst="rect">
            <a:avLst/>
          </a:prstGeom>
        </p:spPr>
        <p:txBody>
          <a:bodyPr lIns="91425" tIns="91425" rIns="91425" bIns="91425" anchor="b" anchorCtr="0">
            <a:spAutoFit/>
          </a:bodyPr>
          <a:lstStyle/>
          <a:p>
            <a:pPr>
              <a:spcBef>
                <a:spcPts val="0"/>
              </a:spcBef>
              <a:buNone/>
            </a:pPr>
            <a:r>
              <a:rPr lang="en"/>
              <a:t>Relations Between the West &amp; Middle East Throughout History</a:t>
            </a:r>
          </a:p>
        </p:txBody>
      </p:sp>
      <p:sp>
        <p:nvSpPr>
          <p:cNvPr id="37" name="Shape 37"/>
          <p:cNvSpPr txBox="1">
            <a:spLocks noGrp="1"/>
          </p:cNvSpPr>
          <p:nvPr>
            <p:ph type="subTitle" idx="1"/>
          </p:nvPr>
        </p:nvSpPr>
        <p:spPr>
          <a:xfrm>
            <a:off x="685800" y="2680916"/>
            <a:ext cx="5258700" cy="772800"/>
          </a:xfrm>
          <a:prstGeom prst="rect">
            <a:avLst/>
          </a:prstGeom>
        </p:spPr>
        <p:txBody>
          <a:bodyPr lIns="91425" tIns="91425" rIns="91425" bIns="91425" anchor="t" anchorCtr="0">
            <a:spAutoFit/>
          </a:bodyPr>
          <a:lstStyle/>
          <a:p>
            <a:pPr>
              <a:spcBef>
                <a:spcPts val="0"/>
              </a:spcBef>
              <a:buNone/>
            </a:pPr>
            <a:r>
              <a:rPr lang="en" sz="2400">
                <a:solidFill>
                  <a:srgbClr val="384452"/>
                </a:solidFill>
              </a:rPr>
              <a:t>By Lily McNamara, Molly Keenan, Julian Donadeo, Maddie Monaco, Matthew Collins, Ilsa Papunen, and Sienna Richert</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05978"/>
            <a:ext cx="8229600" cy="857400"/>
          </a:xfrm>
          <a:prstGeom prst="rect">
            <a:avLst/>
          </a:prstGeom>
        </p:spPr>
        <p:txBody>
          <a:bodyPr lIns="91425" tIns="91425" rIns="91425" bIns="91425" anchor="b" anchorCtr="0">
            <a:spAutoFit/>
          </a:bodyPr>
          <a:lstStyle/>
          <a:p>
            <a:pPr>
              <a:spcBef>
                <a:spcPts val="0"/>
              </a:spcBef>
              <a:buNone/>
            </a:pPr>
            <a:r>
              <a:rPr lang="en"/>
              <a:t>Different Ethnicities and Cultures</a:t>
            </a:r>
          </a:p>
        </p:txBody>
      </p:sp>
      <p:sp>
        <p:nvSpPr>
          <p:cNvPr id="102" name="Shape 102"/>
          <p:cNvSpPr txBox="1">
            <a:spLocks noGrp="1"/>
          </p:cNvSpPr>
          <p:nvPr>
            <p:ph type="body" idx="1"/>
          </p:nvPr>
        </p:nvSpPr>
        <p:spPr>
          <a:xfrm>
            <a:off x="457200" y="1200150"/>
            <a:ext cx="8229600" cy="3725699"/>
          </a:xfrm>
          <a:prstGeom prst="rect">
            <a:avLst/>
          </a:prstGeom>
        </p:spPr>
        <p:txBody>
          <a:bodyPr lIns="91425" tIns="91425" rIns="91425" bIns="91425" anchor="t" anchorCtr="0">
            <a:spAutoFit/>
          </a:bodyPr>
          <a:lstStyle/>
          <a:p>
            <a:pPr marL="457200" lvl="0" indent="-419100" rtl="0">
              <a:spcBef>
                <a:spcPts val="0"/>
              </a:spcBef>
              <a:buClr>
                <a:schemeClr val="dk2"/>
              </a:buClr>
              <a:buSzPct val="100000"/>
              <a:buFont typeface="Arial"/>
              <a:buChar char="●"/>
            </a:pPr>
            <a:r>
              <a:rPr lang="en"/>
              <a:t>Diverse Middle East</a:t>
            </a:r>
          </a:p>
          <a:p>
            <a:pPr marL="457200" lvl="0" indent="-419100" rtl="0">
              <a:spcBef>
                <a:spcPts val="0"/>
              </a:spcBef>
              <a:buClr>
                <a:schemeClr val="dk2"/>
              </a:buClr>
              <a:buSzPct val="100000"/>
              <a:buFont typeface="Arial"/>
              <a:buChar char="●"/>
            </a:pPr>
            <a:r>
              <a:rPr lang="en"/>
              <a:t>Shiite and Sunni Muslims</a:t>
            </a:r>
          </a:p>
          <a:p>
            <a:pPr marL="457200" lvl="0" indent="-419100" rtl="0">
              <a:spcBef>
                <a:spcPts val="0"/>
              </a:spcBef>
              <a:buClr>
                <a:schemeClr val="dk2"/>
              </a:buClr>
              <a:buSzPct val="100000"/>
              <a:buFont typeface="Arial"/>
              <a:buChar char="●"/>
            </a:pPr>
            <a:r>
              <a:rPr lang="en"/>
              <a:t>Many different ethnicities (Kurds, Assyrians,Turkmens, Persians, etc)</a:t>
            </a:r>
          </a:p>
          <a:p>
            <a:pPr marL="457200" lvl="0" indent="-419100">
              <a:spcBef>
                <a:spcPts val="0"/>
              </a:spcBef>
              <a:buClr>
                <a:schemeClr val="dk2"/>
              </a:buClr>
              <a:buSzPct val="100000"/>
              <a:buFont typeface="Arial"/>
              <a:buChar char="●"/>
            </a:pPr>
            <a:r>
              <a:rPr lang="en"/>
              <a:t>Borders and governments made without these factors</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205978"/>
            <a:ext cx="8229600" cy="857400"/>
          </a:xfrm>
          <a:prstGeom prst="rect">
            <a:avLst/>
          </a:prstGeom>
        </p:spPr>
        <p:txBody>
          <a:bodyPr lIns="91425" tIns="91425" rIns="91425" bIns="91425" anchor="b" anchorCtr="0">
            <a:spAutoFit/>
          </a:bodyPr>
          <a:lstStyle/>
          <a:p>
            <a:pPr>
              <a:spcBef>
                <a:spcPts val="0"/>
              </a:spcBef>
              <a:buNone/>
            </a:pPr>
            <a:r>
              <a:rPr lang="en"/>
              <a:t>Decline of Colonialism</a:t>
            </a:r>
          </a:p>
        </p:txBody>
      </p:sp>
      <p:sp>
        <p:nvSpPr>
          <p:cNvPr id="108" name="Shape 108"/>
          <p:cNvSpPr txBox="1">
            <a:spLocks noGrp="1"/>
          </p:cNvSpPr>
          <p:nvPr>
            <p:ph type="body" idx="1"/>
          </p:nvPr>
        </p:nvSpPr>
        <p:spPr>
          <a:xfrm>
            <a:off x="457200" y="1200150"/>
            <a:ext cx="8229600" cy="3725699"/>
          </a:xfrm>
          <a:prstGeom prst="rect">
            <a:avLst/>
          </a:prstGeom>
        </p:spPr>
        <p:txBody>
          <a:bodyPr lIns="91425" tIns="91425" rIns="91425" bIns="91425" anchor="t" anchorCtr="0">
            <a:spAutoFit/>
          </a:bodyPr>
          <a:lstStyle/>
          <a:p>
            <a:pPr marL="457200" lvl="0" indent="-419100" rtl="0">
              <a:spcBef>
                <a:spcPts val="0"/>
              </a:spcBef>
              <a:buClr>
                <a:schemeClr val="dk2"/>
              </a:buClr>
              <a:buSzPct val="100000"/>
              <a:buFont typeface="Arial"/>
              <a:buChar char="●"/>
            </a:pPr>
            <a:r>
              <a:rPr lang="en"/>
              <a:t>World Wars 1 and 2 drive most major colonial powers bankrupt</a:t>
            </a:r>
          </a:p>
          <a:p>
            <a:pPr marL="457200" lvl="0" indent="-419100" rtl="0">
              <a:spcBef>
                <a:spcPts val="0"/>
              </a:spcBef>
              <a:buClr>
                <a:schemeClr val="dk2"/>
              </a:buClr>
              <a:buSzPct val="100000"/>
              <a:buFont typeface="Arial"/>
              <a:buChar char="●"/>
            </a:pPr>
            <a:r>
              <a:rPr lang="en"/>
              <a:t>Many countries gain independence, but have major internal problems due to cultural/religious differences</a:t>
            </a:r>
          </a:p>
          <a:p>
            <a:pPr marL="457200" lvl="0" indent="-419100">
              <a:spcBef>
                <a:spcPts val="0"/>
              </a:spcBef>
              <a:buClr>
                <a:schemeClr val="dk2"/>
              </a:buClr>
              <a:buSzPct val="100000"/>
              <a:buFont typeface="Arial"/>
              <a:buChar char="●"/>
            </a:pPr>
            <a:r>
              <a:rPr lang="en"/>
              <a:t>Leads to modern divided and turbulent Muslim world</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457200" y="205978"/>
            <a:ext cx="8229600" cy="857400"/>
          </a:xfrm>
          <a:prstGeom prst="rect">
            <a:avLst/>
          </a:prstGeom>
        </p:spPr>
        <p:txBody>
          <a:bodyPr lIns="91425" tIns="91425" rIns="91425" bIns="91425" anchor="b" anchorCtr="0">
            <a:spAutoFit/>
          </a:bodyPr>
          <a:lstStyle/>
          <a:p>
            <a:pPr>
              <a:spcBef>
                <a:spcPts val="0"/>
              </a:spcBef>
              <a:buNone/>
            </a:pPr>
            <a:r>
              <a:rPr lang="en"/>
              <a:t>Modern Terrorism: 9/11 Attacks</a:t>
            </a:r>
          </a:p>
        </p:txBody>
      </p:sp>
      <p:sp>
        <p:nvSpPr>
          <p:cNvPr id="114" name="Shape 114"/>
          <p:cNvSpPr txBox="1">
            <a:spLocks noGrp="1"/>
          </p:cNvSpPr>
          <p:nvPr>
            <p:ph type="body" idx="1"/>
          </p:nvPr>
        </p:nvSpPr>
        <p:spPr>
          <a:xfrm>
            <a:off x="457200" y="1200150"/>
            <a:ext cx="8229600" cy="3725699"/>
          </a:xfrm>
          <a:prstGeom prst="rect">
            <a:avLst/>
          </a:prstGeom>
        </p:spPr>
        <p:txBody>
          <a:bodyPr lIns="91425" tIns="91425" rIns="91425" bIns="91425" anchor="t" anchorCtr="0">
            <a:spAutoFit/>
          </a:bodyPr>
          <a:lstStyle/>
          <a:p>
            <a:pPr marL="457200" lvl="0" indent="-419100" rtl="0">
              <a:spcBef>
                <a:spcPts val="0"/>
              </a:spcBef>
              <a:buClr>
                <a:schemeClr val="dk2"/>
              </a:buClr>
              <a:buSzPct val="100000"/>
              <a:buFont typeface="Arial"/>
              <a:buChar char="●"/>
            </a:pPr>
            <a:r>
              <a:rPr lang="en"/>
              <a:t>Happened on September 11, 2001</a:t>
            </a:r>
          </a:p>
          <a:p>
            <a:pPr marL="457200" lvl="0" indent="-419100" rtl="0">
              <a:spcBef>
                <a:spcPts val="0"/>
              </a:spcBef>
              <a:buClr>
                <a:schemeClr val="dk2"/>
              </a:buClr>
              <a:buSzPct val="100000"/>
              <a:buFont typeface="Arial"/>
              <a:buChar char="●"/>
            </a:pPr>
            <a:r>
              <a:rPr lang="en"/>
              <a:t>3,000 people killed</a:t>
            </a:r>
          </a:p>
          <a:p>
            <a:pPr marL="457200" lvl="0" indent="-419100" rtl="0">
              <a:spcBef>
                <a:spcPts val="0"/>
              </a:spcBef>
              <a:buClr>
                <a:schemeClr val="dk2"/>
              </a:buClr>
              <a:buSzPct val="100000"/>
              <a:buFont typeface="Arial"/>
              <a:buChar char="●"/>
            </a:pPr>
            <a:r>
              <a:rPr lang="en"/>
              <a:t>4 attacks (2 at World Trade Center, 1 at Pentagon, 1 plane crash in Pennsylvania)</a:t>
            </a:r>
          </a:p>
          <a:p>
            <a:pPr marL="457200" lvl="0" indent="-419100" rtl="0">
              <a:spcBef>
                <a:spcPts val="0"/>
              </a:spcBef>
              <a:buClr>
                <a:schemeClr val="dk2"/>
              </a:buClr>
              <a:buSzPct val="100000"/>
              <a:buFont typeface="Arial"/>
              <a:buChar char="●"/>
            </a:pPr>
            <a:r>
              <a:rPr lang="en"/>
              <a:t>Iraqi terrorist group Al Qaeda responsible</a:t>
            </a:r>
          </a:p>
          <a:p>
            <a:pPr marL="457200" lvl="0" indent="-419100">
              <a:spcBef>
                <a:spcPts val="0"/>
              </a:spcBef>
              <a:buClr>
                <a:schemeClr val="dk2"/>
              </a:buClr>
              <a:buSzPct val="100000"/>
              <a:buFont typeface="Arial"/>
              <a:buChar char="●"/>
            </a:pPr>
            <a:r>
              <a:rPr lang="en"/>
              <a:t>Osama Bin Laden and Khalid Sheikh Mohammed masterminds</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457200" y="115074"/>
            <a:ext cx="8229600" cy="770999"/>
          </a:xfrm>
          <a:prstGeom prst="rect">
            <a:avLst/>
          </a:prstGeom>
        </p:spPr>
        <p:txBody>
          <a:bodyPr lIns="91425" tIns="91425" rIns="91425" bIns="91425" anchor="b" anchorCtr="0">
            <a:spAutoFit/>
          </a:bodyPr>
          <a:lstStyle/>
          <a:p>
            <a:pPr>
              <a:spcBef>
                <a:spcPts val="0"/>
              </a:spcBef>
              <a:buNone/>
            </a:pPr>
            <a:r>
              <a:rPr lang="en"/>
              <a:t>Modern Terrorism: ISIS/ISIL</a:t>
            </a:r>
          </a:p>
        </p:txBody>
      </p:sp>
      <p:sp>
        <p:nvSpPr>
          <p:cNvPr id="120" name="Shape 120"/>
          <p:cNvSpPr txBox="1">
            <a:spLocks noGrp="1"/>
          </p:cNvSpPr>
          <p:nvPr>
            <p:ph type="body" idx="1"/>
          </p:nvPr>
        </p:nvSpPr>
        <p:spPr>
          <a:xfrm>
            <a:off x="457200" y="747925"/>
            <a:ext cx="8229600" cy="4303499"/>
          </a:xfrm>
          <a:prstGeom prst="rect">
            <a:avLst/>
          </a:prstGeom>
        </p:spPr>
        <p:txBody>
          <a:bodyPr lIns="91425" tIns="91425" rIns="91425" bIns="91425" anchor="t" anchorCtr="0">
            <a:spAutoFit/>
          </a:bodyPr>
          <a:lstStyle/>
          <a:p>
            <a:pPr marL="457200" lvl="0" indent="-419100" rtl="0">
              <a:spcBef>
                <a:spcPts val="0"/>
              </a:spcBef>
              <a:buClr>
                <a:schemeClr val="dk2"/>
              </a:buClr>
              <a:buSzPct val="100000"/>
              <a:buFont typeface="Arial"/>
              <a:buChar char="●"/>
            </a:pPr>
            <a:r>
              <a:rPr lang="en"/>
              <a:t>Successor to Al Qaeda</a:t>
            </a:r>
          </a:p>
          <a:p>
            <a:pPr marL="457200" lvl="0" indent="-419100" rtl="0">
              <a:spcBef>
                <a:spcPts val="0"/>
              </a:spcBef>
              <a:buClr>
                <a:schemeClr val="dk2"/>
              </a:buClr>
              <a:buSzPct val="100000"/>
              <a:buFont typeface="Arial"/>
              <a:buChar char="●"/>
            </a:pPr>
            <a:r>
              <a:rPr lang="en"/>
              <a:t>Stands for Islamic State of Syria and Islamic State of the Levant (Jordan, Israel,Palestine,Lebanon,Cyprus, and Turkey)</a:t>
            </a:r>
          </a:p>
          <a:p>
            <a:pPr marL="457200" lvl="0" indent="-419100" rtl="0">
              <a:spcBef>
                <a:spcPts val="0"/>
              </a:spcBef>
              <a:buClr>
                <a:schemeClr val="dk2"/>
              </a:buClr>
              <a:buSzPct val="100000"/>
              <a:buFont typeface="Arial"/>
              <a:buChar char="●"/>
            </a:pPr>
            <a:r>
              <a:rPr lang="en"/>
              <a:t>Claims religious authority over all muslims</a:t>
            </a:r>
          </a:p>
          <a:p>
            <a:pPr marL="457200" lvl="0" indent="-419100" rtl="0">
              <a:spcBef>
                <a:spcPts val="0"/>
              </a:spcBef>
              <a:buClr>
                <a:schemeClr val="dk2"/>
              </a:buClr>
              <a:buSzPct val="100000"/>
              <a:buFont typeface="Arial"/>
              <a:buChar char="●"/>
            </a:pPr>
            <a:r>
              <a:rPr lang="en"/>
              <a:t>Led by Abu Bakr-al-Baghdadi</a:t>
            </a:r>
          </a:p>
          <a:p>
            <a:pPr marL="457200" lvl="0" indent="-419100">
              <a:spcBef>
                <a:spcPts val="0"/>
              </a:spcBef>
              <a:buClr>
                <a:schemeClr val="dk2"/>
              </a:buClr>
              <a:buSzPct val="100000"/>
              <a:buFont typeface="Arial"/>
              <a:buChar char="●"/>
            </a:pPr>
            <a:r>
              <a:rPr lang="en"/>
              <a:t>ISIS has claimed responsibility for the death of 2 american journalists</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457200" y="92049"/>
            <a:ext cx="8229600" cy="701999"/>
          </a:xfrm>
          <a:prstGeom prst="rect">
            <a:avLst/>
          </a:prstGeom>
        </p:spPr>
        <p:txBody>
          <a:bodyPr lIns="91425" tIns="91425" rIns="91425" bIns="91425" anchor="b" anchorCtr="0">
            <a:spAutoFit/>
          </a:bodyPr>
          <a:lstStyle/>
          <a:p>
            <a:pPr>
              <a:spcBef>
                <a:spcPts val="0"/>
              </a:spcBef>
              <a:buNone/>
            </a:pPr>
            <a:r>
              <a:rPr lang="en"/>
              <a:t>Terrorism: Connection to AP themes</a:t>
            </a:r>
          </a:p>
        </p:txBody>
      </p:sp>
      <p:sp>
        <p:nvSpPr>
          <p:cNvPr id="126" name="Shape 126"/>
          <p:cNvSpPr txBox="1">
            <a:spLocks noGrp="1"/>
          </p:cNvSpPr>
          <p:nvPr>
            <p:ph type="body" idx="1"/>
          </p:nvPr>
        </p:nvSpPr>
        <p:spPr>
          <a:xfrm>
            <a:off x="457200" y="678900"/>
            <a:ext cx="8229600" cy="4246799"/>
          </a:xfrm>
          <a:prstGeom prst="rect">
            <a:avLst/>
          </a:prstGeom>
        </p:spPr>
        <p:txBody>
          <a:bodyPr lIns="91425" tIns="91425" rIns="91425" bIns="91425" anchor="t" anchorCtr="0">
            <a:spAutoFit/>
          </a:bodyPr>
          <a:lstStyle/>
          <a:p>
            <a:pPr marL="457200" lvl="0" indent="-419100" rtl="0">
              <a:spcBef>
                <a:spcPts val="0"/>
              </a:spcBef>
              <a:buClr>
                <a:schemeClr val="dk2"/>
              </a:buClr>
              <a:buSzPct val="100000"/>
              <a:buFont typeface="Arial"/>
              <a:buChar char="●"/>
            </a:pPr>
            <a:r>
              <a:rPr lang="en"/>
              <a:t>Accelerating global changes and realignment 1900-present</a:t>
            </a:r>
          </a:p>
          <a:p>
            <a:pPr marL="457200" lvl="0" indent="-419100" rtl="0">
              <a:spcBef>
                <a:spcPts val="0"/>
              </a:spcBef>
              <a:buClr>
                <a:schemeClr val="dk2"/>
              </a:buClr>
              <a:buSzPct val="100000"/>
              <a:buFont typeface="Arial"/>
              <a:buChar char="●"/>
            </a:pPr>
            <a:r>
              <a:rPr lang="en"/>
              <a:t> Theme #2, development and interaction of cultures, specifically religions and belief systems</a:t>
            </a:r>
          </a:p>
          <a:p>
            <a:pPr marL="457200" lvl="0" indent="-419100" rtl="0">
              <a:spcBef>
                <a:spcPts val="0"/>
              </a:spcBef>
              <a:buClr>
                <a:schemeClr val="dk2"/>
              </a:buClr>
              <a:buSzPct val="100000"/>
              <a:buFont typeface="Arial"/>
              <a:buChar char="●"/>
            </a:pPr>
            <a:r>
              <a:rPr lang="en"/>
              <a:t> The terrorists of ISIS and Al Qaeda are radical muslims who did what they did in the name of Allah (God) and thought they were going to heaven by doing it</a:t>
            </a:r>
          </a:p>
          <a:p>
            <a:pPr>
              <a:spcBef>
                <a:spcPts val="0"/>
              </a:spcBef>
              <a:buNone/>
            </a:pPr>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457200" y="205978"/>
            <a:ext cx="8229600" cy="857400"/>
          </a:xfrm>
          <a:prstGeom prst="rect">
            <a:avLst/>
          </a:prstGeom>
        </p:spPr>
        <p:txBody>
          <a:bodyPr lIns="91425" tIns="91425" rIns="91425" bIns="91425" anchor="b" anchorCtr="0">
            <a:spAutoFit/>
          </a:bodyPr>
          <a:lstStyle/>
          <a:p>
            <a:pPr>
              <a:spcBef>
                <a:spcPts val="0"/>
              </a:spcBef>
              <a:buNone/>
            </a:pPr>
            <a:r>
              <a:rPr lang="en"/>
              <a:t>...In Conclusion</a:t>
            </a:r>
          </a:p>
        </p:txBody>
      </p:sp>
      <p:sp>
        <p:nvSpPr>
          <p:cNvPr id="132" name="Shape 132"/>
          <p:cNvSpPr txBox="1">
            <a:spLocks noGrp="1"/>
          </p:cNvSpPr>
          <p:nvPr>
            <p:ph type="body" idx="1"/>
          </p:nvPr>
        </p:nvSpPr>
        <p:spPr>
          <a:xfrm>
            <a:off x="457200" y="1200150"/>
            <a:ext cx="8229600" cy="3725699"/>
          </a:xfrm>
          <a:prstGeom prst="rect">
            <a:avLst/>
          </a:prstGeom>
        </p:spPr>
        <p:txBody>
          <a:bodyPr lIns="91425" tIns="91425" rIns="91425" bIns="91425" anchor="t" anchorCtr="0">
            <a:spAutoFit/>
          </a:bodyPr>
          <a:lstStyle/>
          <a:p>
            <a:pPr>
              <a:spcBef>
                <a:spcPts val="0"/>
              </a:spcBef>
              <a:buNone/>
            </a:pPr>
            <a:r>
              <a:rPr lang="en"/>
              <a:t>Interactions between the Middle East and the rest of the world are often overlooked however they have shaped today’s societies. Between each time periods different events happened and each one connects and leads to the next.</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457200" y="205978"/>
            <a:ext cx="8229600" cy="857400"/>
          </a:xfrm>
          <a:prstGeom prst="rect">
            <a:avLst/>
          </a:prstGeom>
        </p:spPr>
        <p:txBody>
          <a:bodyPr lIns="91425" tIns="91425" rIns="91425" bIns="91425" anchor="b" anchorCtr="0">
            <a:spAutoFit/>
          </a:bodyPr>
          <a:lstStyle/>
          <a:p>
            <a:pPr>
              <a:spcBef>
                <a:spcPts val="0"/>
              </a:spcBef>
              <a:buNone/>
            </a:pPr>
            <a:endParaRPr/>
          </a:p>
        </p:txBody>
      </p:sp>
      <p:sp>
        <p:nvSpPr>
          <p:cNvPr id="138" name="Shape 138"/>
          <p:cNvSpPr txBox="1">
            <a:spLocks noGrp="1"/>
          </p:cNvSpPr>
          <p:nvPr>
            <p:ph type="body" idx="1"/>
          </p:nvPr>
        </p:nvSpPr>
        <p:spPr>
          <a:xfrm>
            <a:off x="457200" y="1200150"/>
            <a:ext cx="8229600" cy="3725699"/>
          </a:xfrm>
          <a:prstGeom prst="rect">
            <a:avLst/>
          </a:prstGeom>
        </p:spPr>
        <p:txBody>
          <a:bodyPr lIns="91425" tIns="91425" rIns="91425" bIns="91425" anchor="t" anchorCtr="0">
            <a:spAutoFit/>
          </a:bodyPr>
          <a:lstStyle/>
          <a:p>
            <a:pPr>
              <a:spcBef>
                <a:spcPts val="0"/>
              </a:spcBef>
              <a:buNone/>
            </a:pPr>
            <a:endParaRPr/>
          </a:p>
        </p:txBody>
      </p:sp>
      <p:pic>
        <p:nvPicPr>
          <p:cNvPr id="139" name="Shape 139"/>
          <p:cNvPicPr preferRelativeResize="0"/>
          <p:nvPr/>
        </p:nvPicPr>
        <p:blipFill>
          <a:blip r:embed="rId3">
            <a:alphaModFix/>
          </a:blip>
          <a:stretch>
            <a:fillRect/>
          </a:stretch>
        </p:blipFill>
        <p:spPr>
          <a:xfrm>
            <a:off x="0" y="125799"/>
            <a:ext cx="9144000" cy="4891899"/>
          </a:xfrm>
          <a:prstGeom prst="rect">
            <a:avLst/>
          </a:prstGeom>
          <a:noFill/>
          <a:ln>
            <a:noFill/>
          </a:ln>
        </p:spPr>
      </p:pic>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457200" y="205978"/>
            <a:ext cx="8229600" cy="857400"/>
          </a:xfrm>
          <a:prstGeom prst="rect">
            <a:avLst/>
          </a:prstGeom>
        </p:spPr>
        <p:txBody>
          <a:bodyPr lIns="91425" tIns="91425" rIns="91425" bIns="91425" anchor="b" anchorCtr="0">
            <a:spAutoFit/>
          </a:bodyPr>
          <a:lstStyle/>
          <a:p>
            <a:pPr>
              <a:spcBef>
                <a:spcPts val="0"/>
              </a:spcBef>
              <a:buNone/>
            </a:pPr>
            <a:r>
              <a:rPr lang="en"/>
              <a:t>Bibliography  </a:t>
            </a:r>
          </a:p>
        </p:txBody>
      </p:sp>
      <p:sp>
        <p:nvSpPr>
          <p:cNvPr id="145" name="Shape 145"/>
          <p:cNvSpPr txBox="1">
            <a:spLocks noGrp="1"/>
          </p:cNvSpPr>
          <p:nvPr>
            <p:ph type="body" idx="1"/>
          </p:nvPr>
        </p:nvSpPr>
        <p:spPr>
          <a:xfrm>
            <a:off x="457200" y="1063375"/>
            <a:ext cx="8229600" cy="4080000"/>
          </a:xfrm>
          <a:prstGeom prst="rect">
            <a:avLst/>
          </a:prstGeom>
        </p:spPr>
        <p:txBody>
          <a:bodyPr lIns="91425" tIns="91425" rIns="91425" bIns="91425" anchor="t" anchorCtr="0">
            <a:spAutoFit/>
          </a:bodyPr>
          <a:lstStyle/>
          <a:p>
            <a:pPr marL="0" indent="0" rtl="0">
              <a:spcBef>
                <a:spcPts val="0"/>
              </a:spcBef>
              <a:buNone/>
            </a:pPr>
            <a:r>
              <a:rPr lang="en" sz="1200">
                <a:solidFill>
                  <a:srgbClr val="000000"/>
                </a:solidFill>
                <a:latin typeface="Times New Roman"/>
                <a:ea typeface="Times New Roman"/>
                <a:cs typeface="Times New Roman"/>
                <a:sym typeface="Times New Roman"/>
              </a:rPr>
              <a:t>9/11 Attacks." </a:t>
            </a:r>
            <a:r>
              <a:rPr lang="en" sz="1200" i="1">
                <a:solidFill>
                  <a:srgbClr val="000000"/>
                </a:solidFill>
                <a:latin typeface="Times New Roman"/>
                <a:ea typeface="Times New Roman"/>
                <a:cs typeface="Times New Roman"/>
                <a:sym typeface="Times New Roman"/>
              </a:rPr>
              <a:t>History.com</a:t>
            </a:r>
            <a:r>
              <a:rPr lang="en" sz="1200">
                <a:solidFill>
                  <a:srgbClr val="000000"/>
                </a:solidFill>
                <a:latin typeface="Times New Roman"/>
                <a:ea typeface="Times New Roman"/>
                <a:cs typeface="Times New Roman"/>
                <a:sym typeface="Times New Roman"/>
              </a:rPr>
              <a:t>. A&amp;E Television Networks, n.d. Web. 14 Sept. 2014.</a:t>
            </a:r>
          </a:p>
          <a:p>
            <a:pPr marL="0" indent="0" rtl="0">
              <a:spcBef>
                <a:spcPts val="0"/>
              </a:spcBef>
              <a:buNone/>
            </a:pPr>
            <a:r>
              <a:rPr lang="en" sz="1200">
                <a:solidFill>
                  <a:srgbClr val="000000"/>
                </a:solidFill>
                <a:latin typeface="Times New Roman"/>
                <a:ea typeface="Times New Roman"/>
                <a:cs typeface="Times New Roman"/>
                <a:sym typeface="Times New Roman"/>
              </a:rPr>
              <a:t>Butler, John. "The Flow of History." </a:t>
            </a:r>
            <a:r>
              <a:rPr lang="en" sz="1200" i="1">
                <a:solidFill>
                  <a:srgbClr val="000000"/>
                </a:solidFill>
                <a:latin typeface="Times New Roman"/>
                <a:ea typeface="Times New Roman"/>
                <a:cs typeface="Times New Roman"/>
                <a:sym typeface="Times New Roman"/>
              </a:rPr>
              <a:t>FC67: The Crusades &amp; Their Impact (1095-1291) -</a:t>
            </a:r>
            <a:r>
              <a:rPr lang="en" sz="1200">
                <a:solidFill>
                  <a:srgbClr val="000000"/>
                </a:solidFill>
                <a:latin typeface="Times New Roman"/>
                <a:ea typeface="Times New Roman"/>
                <a:cs typeface="Times New Roman"/>
                <a:sym typeface="Times New Roman"/>
              </a:rPr>
              <a:t>. N.p., n.d. Web. 14 Sept. 2014.</a:t>
            </a:r>
          </a:p>
          <a:p>
            <a:pPr marL="0" indent="0" rtl="0">
              <a:spcBef>
                <a:spcPts val="0"/>
              </a:spcBef>
              <a:buNone/>
            </a:pPr>
            <a:r>
              <a:rPr lang="en" sz="1200">
                <a:solidFill>
                  <a:srgbClr val="0C343D"/>
                </a:solidFill>
                <a:latin typeface="Times New Roman"/>
                <a:ea typeface="Times New Roman"/>
                <a:cs typeface="Times New Roman"/>
                <a:sym typeface="Times New Roman"/>
              </a:rPr>
              <a:t/>
            </a:r>
            <a:br>
              <a:rPr lang="en" sz="1200">
                <a:solidFill>
                  <a:srgbClr val="0C343D"/>
                </a:solidFill>
                <a:latin typeface="Times New Roman"/>
                <a:ea typeface="Times New Roman"/>
                <a:cs typeface="Times New Roman"/>
                <a:sym typeface="Times New Roman"/>
              </a:rPr>
            </a:br>
            <a:r>
              <a:rPr lang="en" sz="1200">
                <a:solidFill>
                  <a:srgbClr val="0C343D"/>
                </a:solidFill>
                <a:latin typeface="Times New Roman"/>
                <a:ea typeface="Times New Roman"/>
                <a:cs typeface="Times New Roman"/>
                <a:sym typeface="Times New Roman"/>
              </a:rPr>
              <a:t>ISIS Fast Facts." </a:t>
            </a:r>
            <a:r>
              <a:rPr lang="en" sz="1200" i="1">
                <a:solidFill>
                  <a:srgbClr val="0C343D"/>
                </a:solidFill>
                <a:latin typeface="Times New Roman"/>
                <a:ea typeface="Times New Roman"/>
                <a:cs typeface="Times New Roman"/>
                <a:sym typeface="Times New Roman"/>
              </a:rPr>
              <a:t>CNN</a:t>
            </a:r>
            <a:r>
              <a:rPr lang="en" sz="1200">
                <a:solidFill>
                  <a:srgbClr val="0C343D"/>
                </a:solidFill>
                <a:latin typeface="Times New Roman"/>
                <a:ea typeface="Times New Roman"/>
                <a:cs typeface="Times New Roman"/>
                <a:sym typeface="Times New Roman"/>
              </a:rPr>
              <a:t>. Cable News Network, 13 Sept. 2014. Web. 13 Sept. 2014.</a:t>
            </a:r>
          </a:p>
          <a:p>
            <a:pPr marL="0" indent="0" rtl="0">
              <a:spcBef>
                <a:spcPts val="0"/>
              </a:spcBef>
              <a:buNone/>
            </a:pPr>
            <a:r>
              <a:rPr lang="en" sz="1200">
                <a:solidFill>
                  <a:srgbClr val="000000"/>
                </a:solidFill>
                <a:latin typeface="Times New Roman"/>
                <a:ea typeface="Times New Roman"/>
                <a:cs typeface="Times New Roman"/>
                <a:sym typeface="Times New Roman"/>
              </a:rPr>
              <a:t>"Islam and the West." </a:t>
            </a:r>
            <a:r>
              <a:rPr lang="en" sz="1200" i="1">
                <a:solidFill>
                  <a:srgbClr val="000000"/>
                </a:solidFill>
                <a:latin typeface="Times New Roman"/>
                <a:ea typeface="Times New Roman"/>
                <a:cs typeface="Times New Roman"/>
                <a:sym typeface="Times New Roman"/>
              </a:rPr>
              <a:t>PBS</a:t>
            </a:r>
            <a:r>
              <a:rPr lang="en" sz="1200">
                <a:solidFill>
                  <a:srgbClr val="000000"/>
                </a:solidFill>
                <a:latin typeface="Times New Roman"/>
                <a:ea typeface="Times New Roman"/>
                <a:cs typeface="Times New Roman"/>
                <a:sym typeface="Times New Roman"/>
              </a:rPr>
              <a:t>. PBS, n.d. Web. 14 Sept. 2014.</a:t>
            </a:r>
          </a:p>
          <a:p>
            <a:pPr marL="0" indent="0" rtl="0">
              <a:spcBef>
                <a:spcPts val="0"/>
              </a:spcBef>
              <a:buNone/>
            </a:pPr>
            <a:r>
              <a:rPr lang="en" sz="1200">
                <a:solidFill>
                  <a:srgbClr val="000000"/>
                </a:solidFill>
                <a:latin typeface="Times New Roman"/>
                <a:ea typeface="Times New Roman"/>
                <a:cs typeface="Times New Roman"/>
                <a:sym typeface="Times New Roman"/>
              </a:rPr>
              <a:t>"</a:t>
            </a:r>
            <a:r>
              <a:rPr lang="en" sz="1200">
                <a:latin typeface="Times New Roman"/>
                <a:ea typeface="Times New Roman"/>
                <a:cs typeface="Times New Roman"/>
                <a:sym typeface="Times New Roman"/>
              </a:rPr>
              <a:t>Middle Eastern Culture." Middle Eastern Culture. Berich LLC, n.d. Web. 14 Sept. 2014.</a:t>
            </a:r>
          </a:p>
          <a:p>
            <a:pPr marL="0" indent="0" rtl="0">
              <a:spcBef>
                <a:spcPts val="0"/>
              </a:spcBef>
              <a:buNone/>
            </a:pPr>
            <a:endParaRPr sz="1200">
              <a:latin typeface="Times New Roman"/>
              <a:ea typeface="Times New Roman"/>
              <a:cs typeface="Times New Roman"/>
              <a:sym typeface="Times New Roman"/>
            </a:endParaRPr>
          </a:p>
          <a:p>
            <a:pPr marL="381000" rtl="0">
              <a:lnSpc>
                <a:spcPct val="150000"/>
              </a:lnSpc>
              <a:spcBef>
                <a:spcPts val="400"/>
              </a:spcBef>
              <a:buNone/>
            </a:pPr>
            <a:r>
              <a:rPr lang="en" sz="1200">
                <a:latin typeface="Times New Roman"/>
                <a:ea typeface="Times New Roman"/>
                <a:cs typeface="Times New Roman"/>
                <a:sym typeface="Times New Roman"/>
              </a:rPr>
              <a:t>Nayeri, Kamran. "Our Place in the World." : 238. From Nasser to Mubarak: Part 2. Imperialism and the Arab Revolution. N.p., n.d. Web. 14 Sept. 2014.</a:t>
            </a:r>
          </a:p>
          <a:p>
            <a:pPr rtl="0">
              <a:lnSpc>
                <a:spcPct val="115000"/>
              </a:lnSpc>
              <a:spcBef>
                <a:spcPts val="0"/>
              </a:spcBef>
              <a:buNone/>
            </a:pPr>
            <a:endParaRPr sz="1200">
              <a:latin typeface="Times New Roman"/>
              <a:ea typeface="Times New Roman"/>
              <a:cs typeface="Times New Roman"/>
              <a:sym typeface="Times New Roman"/>
            </a:endParaRPr>
          </a:p>
          <a:p>
            <a:pPr marL="381000" marR="0" indent="-381000" algn="l" rtl="0">
              <a:lnSpc>
                <a:spcPct val="150000"/>
              </a:lnSpc>
              <a:spcBef>
                <a:spcPts val="400"/>
              </a:spcBef>
              <a:spcAft>
                <a:spcPts val="0"/>
              </a:spcAft>
              <a:buNone/>
            </a:pPr>
            <a:r>
              <a:rPr lang="en" sz="1200">
                <a:solidFill>
                  <a:srgbClr val="000000"/>
                </a:solidFill>
                <a:latin typeface="Times New Roman"/>
                <a:ea typeface="Times New Roman"/>
                <a:cs typeface="Times New Roman"/>
                <a:sym typeface="Times New Roman"/>
              </a:rPr>
              <a:t> </a:t>
            </a:r>
            <a:r>
              <a:rPr lang="en" sz="1200">
                <a:latin typeface="Times New Roman"/>
                <a:ea typeface="Times New Roman"/>
                <a:cs typeface="Times New Roman"/>
                <a:sym typeface="Times New Roman"/>
              </a:rPr>
              <a:t>Parenti, Michael. "Imperialism 101." Imperialism 101. N.p., 2005. Web. 14 Sept. 2014.</a:t>
            </a:r>
          </a:p>
          <a:p>
            <a:pPr rtl="0">
              <a:lnSpc>
                <a:spcPct val="115000"/>
              </a:lnSpc>
              <a:spcBef>
                <a:spcPts val="0"/>
              </a:spcBef>
              <a:buNone/>
            </a:pPr>
            <a:endParaRPr sz="1200">
              <a:solidFill>
                <a:srgbClr val="0C343D"/>
              </a:solidFill>
              <a:latin typeface="Times New Roman"/>
              <a:ea typeface="Times New Roman"/>
              <a:cs typeface="Times New Roman"/>
              <a:sym typeface="Times New Roman"/>
            </a:endParaRPr>
          </a:p>
          <a:p>
            <a:pPr rtl="0">
              <a:lnSpc>
                <a:spcPct val="115000"/>
              </a:lnSpc>
              <a:spcBef>
                <a:spcPts val="0"/>
              </a:spcBef>
              <a:buNone/>
            </a:pPr>
            <a:r>
              <a:rPr lang="en" sz="1200">
                <a:solidFill>
                  <a:srgbClr val="000000"/>
                </a:solidFill>
                <a:latin typeface="Times New Roman"/>
                <a:ea typeface="Times New Roman"/>
                <a:cs typeface="Times New Roman"/>
                <a:sym typeface="Times New Roman"/>
              </a:rPr>
              <a:t>"Timeline of Islam." </a:t>
            </a:r>
            <a:r>
              <a:rPr lang="en" sz="1200" i="1">
                <a:solidFill>
                  <a:srgbClr val="000000"/>
                </a:solidFill>
                <a:latin typeface="Times New Roman"/>
                <a:ea typeface="Times New Roman"/>
                <a:cs typeface="Times New Roman"/>
                <a:sym typeface="Times New Roman"/>
              </a:rPr>
              <a:t>PBS</a:t>
            </a:r>
            <a:r>
              <a:rPr lang="en" sz="1200">
                <a:solidFill>
                  <a:srgbClr val="000000"/>
                </a:solidFill>
                <a:latin typeface="Times New Roman"/>
                <a:ea typeface="Times New Roman"/>
                <a:cs typeface="Times New Roman"/>
                <a:sym typeface="Times New Roman"/>
              </a:rPr>
              <a:t>. PBS, n.d. Web. 14 Sept. 2014.</a:t>
            </a:r>
          </a:p>
          <a:p>
            <a:pPr rtl="0">
              <a:lnSpc>
                <a:spcPct val="115000"/>
              </a:lnSpc>
              <a:spcBef>
                <a:spcPts val="0"/>
              </a:spcBef>
              <a:buNone/>
            </a:pPr>
            <a:endParaRPr sz="1200">
              <a:solidFill>
                <a:srgbClr val="000000"/>
              </a:solidFill>
              <a:latin typeface="Times New Roman"/>
              <a:ea typeface="Times New Roman"/>
              <a:cs typeface="Times New Roman"/>
              <a:sym typeface="Times New Roman"/>
            </a:endParaRPr>
          </a:p>
          <a:p>
            <a:pPr rtl="0">
              <a:lnSpc>
                <a:spcPct val="115000"/>
              </a:lnSpc>
              <a:spcBef>
                <a:spcPts val="0"/>
              </a:spcBef>
              <a:buNone/>
            </a:pPr>
            <a:endParaRPr sz="1200">
              <a:solidFill>
                <a:srgbClr val="0C343D"/>
              </a:solidFill>
            </a:endParaRPr>
          </a:p>
          <a:p>
            <a:pPr marL="0" indent="0" rtl="0">
              <a:spcBef>
                <a:spcPts val="0"/>
              </a:spcBef>
              <a:buNone/>
            </a:pPr>
            <a:endParaRPr sz="1200"/>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57200" y="205978"/>
            <a:ext cx="8229600" cy="857400"/>
          </a:xfrm>
          <a:prstGeom prst="rect">
            <a:avLst/>
          </a:prstGeom>
        </p:spPr>
        <p:txBody>
          <a:bodyPr lIns="91425" tIns="91425" rIns="91425" bIns="91425" anchor="b" anchorCtr="0">
            <a:spAutoFit/>
          </a:bodyPr>
          <a:lstStyle/>
          <a:p>
            <a:pPr>
              <a:spcBef>
                <a:spcPts val="0"/>
              </a:spcBef>
              <a:buNone/>
            </a:pPr>
            <a:r>
              <a:rPr lang="en"/>
              <a:t>Historiography</a:t>
            </a:r>
          </a:p>
        </p:txBody>
      </p:sp>
      <p:sp>
        <p:nvSpPr>
          <p:cNvPr id="43" name="Shape 43"/>
          <p:cNvSpPr txBox="1">
            <a:spLocks noGrp="1"/>
          </p:cNvSpPr>
          <p:nvPr>
            <p:ph type="body" idx="1"/>
          </p:nvPr>
        </p:nvSpPr>
        <p:spPr>
          <a:xfrm>
            <a:off x="457200" y="1200150"/>
            <a:ext cx="8229600" cy="3725699"/>
          </a:xfrm>
          <a:prstGeom prst="rect">
            <a:avLst/>
          </a:prstGeom>
        </p:spPr>
        <p:txBody>
          <a:bodyPr lIns="91425" tIns="91425" rIns="91425" bIns="91425" anchor="t" anchorCtr="0">
            <a:spAutoFit/>
          </a:bodyPr>
          <a:lstStyle/>
          <a:p>
            <a:pPr algn="ctr" rtl="0">
              <a:spcBef>
                <a:spcPts val="0"/>
              </a:spcBef>
              <a:buNone/>
            </a:pPr>
            <a:r>
              <a:rPr lang="en" sz="2800">
                <a:solidFill>
                  <a:srgbClr val="434343"/>
                </a:solidFill>
              </a:rPr>
              <a:t>Oriental (non-western) vs. Occidental (western)</a:t>
            </a:r>
          </a:p>
          <a:p>
            <a:pPr lvl="0" indent="457200" rtl="0">
              <a:lnSpc>
                <a:spcPct val="150000"/>
              </a:lnSpc>
              <a:spcBef>
                <a:spcPts val="0"/>
              </a:spcBef>
              <a:buNone/>
            </a:pPr>
            <a:r>
              <a:rPr lang="en" sz="1800">
                <a:solidFill>
                  <a:srgbClr val="434343"/>
                </a:solidFill>
              </a:rPr>
              <a:t>(Edward Said)</a:t>
            </a:r>
          </a:p>
          <a:p>
            <a:pPr marL="457200" lvl="0" indent="-342900" rtl="0">
              <a:lnSpc>
                <a:spcPct val="150000"/>
              </a:lnSpc>
              <a:spcBef>
                <a:spcPts val="0"/>
              </a:spcBef>
              <a:buClr>
                <a:srgbClr val="434343"/>
              </a:buClr>
              <a:buSzPct val="100000"/>
              <a:buFont typeface="Trebuchet MS"/>
              <a:buChar char="●"/>
            </a:pPr>
            <a:r>
              <a:rPr lang="en" sz="1800">
                <a:solidFill>
                  <a:srgbClr val="434343"/>
                </a:solidFill>
              </a:rPr>
              <a:t>Western imperialism</a:t>
            </a:r>
          </a:p>
          <a:p>
            <a:pPr marL="457200" lvl="0" indent="-342900" rtl="0">
              <a:lnSpc>
                <a:spcPct val="150000"/>
              </a:lnSpc>
              <a:spcBef>
                <a:spcPts val="0"/>
              </a:spcBef>
              <a:buClr>
                <a:srgbClr val="434343"/>
              </a:buClr>
              <a:buSzPct val="100000"/>
              <a:buFont typeface="Trebuchet MS"/>
              <a:buChar char="●"/>
            </a:pPr>
            <a:r>
              <a:rPr lang="en" sz="1800">
                <a:solidFill>
                  <a:srgbClr val="434343"/>
                </a:solidFill>
              </a:rPr>
              <a:t>Western European imperialist countries took over: Africa, Asia, Latin America </a:t>
            </a:r>
          </a:p>
          <a:p>
            <a:pPr marL="457200" lvl="0" indent="-342900" rtl="0">
              <a:lnSpc>
                <a:spcPct val="150000"/>
              </a:lnSpc>
              <a:spcBef>
                <a:spcPts val="0"/>
              </a:spcBef>
              <a:buClr>
                <a:srgbClr val="434343"/>
              </a:buClr>
              <a:buSzPct val="100000"/>
              <a:buFont typeface="Trebuchet MS"/>
              <a:buChar char="●"/>
            </a:pPr>
            <a:r>
              <a:rPr lang="en" sz="1800">
                <a:solidFill>
                  <a:srgbClr val="434343"/>
                </a:solidFill>
              </a:rPr>
              <a:t>MYTH: “Third world countries are underdeveloped because of infertile lands and unproductive people”</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205978"/>
            <a:ext cx="8229600" cy="857400"/>
          </a:xfrm>
          <a:prstGeom prst="rect">
            <a:avLst/>
          </a:prstGeom>
        </p:spPr>
        <p:txBody>
          <a:bodyPr lIns="91425" tIns="91425" rIns="91425" bIns="91425" anchor="b" anchorCtr="0">
            <a:spAutoFit/>
          </a:bodyPr>
          <a:lstStyle/>
          <a:p>
            <a:pPr algn="ctr">
              <a:spcBef>
                <a:spcPts val="0"/>
              </a:spcBef>
              <a:buNone/>
            </a:pPr>
            <a:r>
              <a:rPr lang="en"/>
              <a:t>Treasures in the Non-West</a:t>
            </a:r>
          </a:p>
        </p:txBody>
      </p:sp>
      <p:sp>
        <p:nvSpPr>
          <p:cNvPr id="49" name="Shape 49"/>
          <p:cNvSpPr/>
          <p:nvPr/>
        </p:nvSpPr>
        <p:spPr>
          <a:xfrm>
            <a:off x="1078350" y="1212600"/>
            <a:ext cx="6987299" cy="739800"/>
          </a:xfrm>
          <a:prstGeom prst="rect">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algn="ctr">
              <a:spcBef>
                <a:spcPts val="0"/>
              </a:spcBef>
              <a:buNone/>
            </a:pPr>
            <a:r>
              <a:rPr lang="en" sz="1800">
                <a:solidFill>
                  <a:srgbClr val="434343"/>
                </a:solidFill>
                <a:latin typeface="Trebuchet MS"/>
                <a:ea typeface="Trebuchet MS"/>
                <a:cs typeface="Trebuchet MS"/>
                <a:sym typeface="Trebuchet MS"/>
              </a:rPr>
              <a:t>The lands of Africa, Asia, and Latin America have produced great foods, treasures, and natural resources</a:t>
            </a:r>
          </a:p>
        </p:txBody>
      </p:sp>
      <p:sp>
        <p:nvSpPr>
          <p:cNvPr id="50" name="Shape 50"/>
          <p:cNvSpPr/>
          <p:nvPr/>
        </p:nvSpPr>
        <p:spPr>
          <a:xfrm>
            <a:off x="4050600" y="2101625"/>
            <a:ext cx="1042800" cy="739800"/>
          </a:xfrm>
          <a:prstGeom prst="downArrow">
            <a:avLst>
              <a:gd name="adj1" fmla="val 50000"/>
              <a:gd name="adj2"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a:spcBef>
                <a:spcPts val="0"/>
              </a:spcBef>
              <a:buNone/>
            </a:pPr>
            <a:endParaRPr/>
          </a:p>
        </p:txBody>
      </p:sp>
      <p:sp>
        <p:nvSpPr>
          <p:cNvPr id="51" name="Shape 51"/>
          <p:cNvSpPr/>
          <p:nvPr/>
        </p:nvSpPr>
        <p:spPr>
          <a:xfrm>
            <a:off x="1078350" y="2990650"/>
            <a:ext cx="6987299" cy="579300"/>
          </a:xfrm>
          <a:prstGeom prst="rect">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algn="ctr" rtl="0">
              <a:spcBef>
                <a:spcPts val="600"/>
              </a:spcBef>
              <a:buNone/>
            </a:pPr>
            <a:r>
              <a:rPr lang="en" sz="1800">
                <a:solidFill>
                  <a:srgbClr val="434343"/>
                </a:solidFill>
                <a:latin typeface="Trebuchet MS"/>
                <a:ea typeface="Trebuchet MS"/>
                <a:cs typeface="Trebuchet MS"/>
                <a:sym typeface="Trebuchet MS"/>
              </a:rPr>
              <a:t>European desire to steal and plunder them</a:t>
            </a:r>
          </a:p>
        </p:txBody>
      </p:sp>
      <p:sp>
        <p:nvSpPr>
          <p:cNvPr id="52" name="Shape 52"/>
          <p:cNvSpPr txBox="1"/>
          <p:nvPr/>
        </p:nvSpPr>
        <p:spPr>
          <a:xfrm>
            <a:off x="1804750" y="3821150"/>
            <a:ext cx="3324300" cy="392100"/>
          </a:xfrm>
          <a:prstGeom prst="rect">
            <a:avLst/>
          </a:prstGeom>
          <a:noFill/>
          <a:ln>
            <a:noFill/>
          </a:ln>
        </p:spPr>
        <p:txBody>
          <a:bodyPr lIns="91425" tIns="91425" rIns="91425" bIns="91425" anchor="t" anchorCtr="0">
            <a:spAutoFit/>
          </a:bodyPr>
          <a:lstStyle/>
          <a:p>
            <a:pPr algn="ctr" rtl="0">
              <a:spcBef>
                <a:spcPts val="0"/>
              </a:spcBef>
              <a:buNone/>
            </a:pPr>
            <a:r>
              <a:rPr lang="en">
                <a:solidFill>
                  <a:srgbClr val="434343"/>
                </a:solidFill>
                <a:latin typeface="Trebuchet MS"/>
                <a:ea typeface="Trebuchet MS"/>
                <a:cs typeface="Trebuchet MS"/>
                <a:sym typeface="Trebuchet MS"/>
              </a:rPr>
              <a:t>These resources included...</a:t>
            </a:r>
          </a:p>
          <a:p>
            <a:pPr algn="ctr">
              <a:spcBef>
                <a:spcPts val="0"/>
              </a:spcBef>
              <a:buNone/>
            </a:pPr>
            <a:endParaRPr>
              <a:solidFill>
                <a:srgbClr val="434343"/>
              </a:solidFill>
              <a:latin typeface="Trebuchet MS"/>
              <a:ea typeface="Trebuchet MS"/>
              <a:cs typeface="Trebuchet MS"/>
              <a:sym typeface="Trebuchet MS"/>
            </a:endParaRPr>
          </a:p>
        </p:txBody>
      </p:sp>
      <p:sp>
        <p:nvSpPr>
          <p:cNvPr id="53" name="Shape 53"/>
          <p:cNvSpPr txBox="1"/>
          <p:nvPr/>
        </p:nvSpPr>
        <p:spPr>
          <a:xfrm>
            <a:off x="2210100" y="4147950"/>
            <a:ext cx="2624699" cy="739800"/>
          </a:xfrm>
          <a:prstGeom prst="rect">
            <a:avLst/>
          </a:prstGeom>
          <a:noFill/>
          <a:ln>
            <a:noFill/>
          </a:ln>
        </p:spPr>
        <p:txBody>
          <a:bodyPr lIns="91425" tIns="91425" rIns="91425" bIns="91425" anchor="t" anchorCtr="0">
            <a:spAutoFit/>
          </a:bodyPr>
          <a:lstStyle/>
          <a:p>
            <a:pPr algn="ctr" rtl="0">
              <a:spcBef>
                <a:spcPts val="0"/>
              </a:spcBef>
              <a:buNone/>
            </a:pPr>
            <a:r>
              <a:rPr lang="en" sz="1000">
                <a:solidFill>
                  <a:srgbClr val="434343"/>
                </a:solidFill>
                <a:latin typeface="Trebuchet MS"/>
                <a:ea typeface="Trebuchet MS"/>
                <a:cs typeface="Trebuchet MS"/>
                <a:sym typeface="Trebuchet MS"/>
              </a:rPr>
              <a:t>flax, hemp, timber, molasses, sugar, rum, rubber, tobacco, calico, cocoa, coffee, cotton, copper, coal, palm oil, tin, iron, ivory, ebony</a:t>
            </a:r>
          </a:p>
          <a:p>
            <a:pPr>
              <a:spcBef>
                <a:spcPts val="0"/>
              </a:spcBef>
              <a:buNone/>
            </a:pPr>
            <a:endParaRPr sz="1000"/>
          </a:p>
        </p:txBody>
      </p:sp>
      <p:sp>
        <p:nvSpPr>
          <p:cNvPr id="54" name="Shape 54"/>
          <p:cNvSpPr txBox="1"/>
          <p:nvPr/>
        </p:nvSpPr>
        <p:spPr>
          <a:xfrm>
            <a:off x="904375" y="4094550"/>
            <a:ext cx="735599" cy="739800"/>
          </a:xfrm>
          <a:prstGeom prst="rect">
            <a:avLst/>
          </a:prstGeom>
          <a:noFill/>
          <a:ln>
            <a:noFill/>
          </a:ln>
        </p:spPr>
        <p:txBody>
          <a:bodyPr lIns="91425" tIns="91425" rIns="91425" bIns="91425" anchor="t" anchorCtr="0">
            <a:spAutoFit/>
          </a:bodyPr>
          <a:lstStyle/>
          <a:p>
            <a:pPr algn="ctr" rtl="0">
              <a:spcBef>
                <a:spcPts val="0"/>
              </a:spcBef>
              <a:buNone/>
            </a:pPr>
            <a:r>
              <a:rPr lang="en" sz="900">
                <a:solidFill>
                  <a:srgbClr val="434343"/>
                </a:solidFill>
                <a:latin typeface="Trebuchet MS"/>
                <a:ea typeface="Trebuchet MS"/>
                <a:cs typeface="Trebuchet MS"/>
                <a:sym typeface="Trebuchet MS"/>
              </a:rPr>
              <a:t>gold, silver, furs, silks, and spices</a:t>
            </a:r>
          </a:p>
          <a:p>
            <a:pPr>
              <a:spcBef>
                <a:spcPts val="0"/>
              </a:spcBef>
              <a:buNone/>
            </a:pPr>
            <a:endParaRPr sz="900"/>
          </a:p>
        </p:txBody>
      </p:sp>
      <p:sp>
        <p:nvSpPr>
          <p:cNvPr id="55" name="Shape 55"/>
          <p:cNvSpPr txBox="1"/>
          <p:nvPr/>
        </p:nvSpPr>
        <p:spPr>
          <a:xfrm>
            <a:off x="5404925" y="4147950"/>
            <a:ext cx="1537499" cy="543599"/>
          </a:xfrm>
          <a:prstGeom prst="rect">
            <a:avLst/>
          </a:prstGeom>
          <a:noFill/>
          <a:ln>
            <a:noFill/>
          </a:ln>
        </p:spPr>
        <p:txBody>
          <a:bodyPr lIns="91425" tIns="91425" rIns="91425" bIns="91425" anchor="t" anchorCtr="0">
            <a:spAutoFit/>
          </a:bodyPr>
          <a:lstStyle/>
          <a:p>
            <a:pPr algn="ctr">
              <a:spcBef>
                <a:spcPts val="0"/>
              </a:spcBef>
              <a:buNone/>
            </a:pPr>
            <a:r>
              <a:rPr lang="en" sz="1000">
                <a:solidFill>
                  <a:srgbClr val="434343"/>
                </a:solidFill>
                <a:latin typeface="Trebuchet MS"/>
                <a:ea typeface="Trebuchet MS"/>
                <a:cs typeface="Trebuchet MS"/>
                <a:sym typeface="Trebuchet MS"/>
              </a:rPr>
              <a:t> oil, zinc, manganese, mercury, platinum, cobalt, bauxite, aluminum, and uranium</a:t>
            </a:r>
          </a:p>
        </p:txBody>
      </p:sp>
      <p:cxnSp>
        <p:nvCxnSpPr>
          <p:cNvPr id="56" name="Shape 56"/>
          <p:cNvCxnSpPr/>
          <p:nvPr/>
        </p:nvCxnSpPr>
        <p:spPr>
          <a:xfrm>
            <a:off x="1675500" y="4464450"/>
            <a:ext cx="534600" cy="0"/>
          </a:xfrm>
          <a:prstGeom prst="straightConnector1">
            <a:avLst/>
          </a:prstGeom>
          <a:noFill/>
          <a:ln w="19050" cap="flat">
            <a:solidFill>
              <a:schemeClr val="dk2"/>
            </a:solidFill>
            <a:prstDash val="solid"/>
            <a:round/>
            <a:headEnd type="none" w="lg" len="lg"/>
            <a:tailEnd type="triangle" w="lg" len="lg"/>
          </a:ln>
        </p:spPr>
      </p:cxnSp>
      <p:cxnSp>
        <p:nvCxnSpPr>
          <p:cNvPr id="57" name="Shape 57"/>
          <p:cNvCxnSpPr/>
          <p:nvPr/>
        </p:nvCxnSpPr>
        <p:spPr>
          <a:xfrm>
            <a:off x="4911550" y="4464450"/>
            <a:ext cx="534600" cy="0"/>
          </a:xfrm>
          <a:prstGeom prst="straightConnector1">
            <a:avLst/>
          </a:prstGeom>
          <a:noFill/>
          <a:ln w="19050" cap="flat">
            <a:solidFill>
              <a:schemeClr val="dk2"/>
            </a:solidFill>
            <a:prstDash val="solid"/>
            <a:round/>
            <a:headEnd type="none" w="lg" len="lg"/>
            <a:tailEnd type="triangle" w="lg" len="lg"/>
          </a:ln>
        </p:spPr>
      </p:cxn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05978"/>
            <a:ext cx="8229600" cy="857400"/>
          </a:xfrm>
          <a:prstGeom prst="rect">
            <a:avLst/>
          </a:prstGeom>
        </p:spPr>
        <p:txBody>
          <a:bodyPr lIns="91425" tIns="91425" rIns="91425" bIns="91425" anchor="b" anchorCtr="0">
            <a:spAutoFit/>
          </a:bodyPr>
          <a:lstStyle/>
          <a:p>
            <a:pPr>
              <a:spcBef>
                <a:spcPts val="0"/>
              </a:spcBef>
              <a:buNone/>
            </a:pPr>
            <a:r>
              <a:rPr lang="en"/>
              <a:t>The Rise of Islam</a:t>
            </a:r>
          </a:p>
        </p:txBody>
      </p:sp>
      <p:sp>
        <p:nvSpPr>
          <p:cNvPr id="63" name="Shape 63"/>
          <p:cNvSpPr txBox="1">
            <a:spLocks noGrp="1"/>
          </p:cNvSpPr>
          <p:nvPr>
            <p:ph type="body" idx="1"/>
          </p:nvPr>
        </p:nvSpPr>
        <p:spPr>
          <a:xfrm>
            <a:off x="457200" y="1200150"/>
            <a:ext cx="8229600" cy="3725699"/>
          </a:xfrm>
          <a:prstGeom prst="rect">
            <a:avLst/>
          </a:prstGeom>
        </p:spPr>
        <p:txBody>
          <a:bodyPr lIns="91425" tIns="91425" rIns="91425" bIns="91425" anchor="t" anchorCtr="0">
            <a:spAutoFit/>
          </a:bodyPr>
          <a:lstStyle/>
          <a:p>
            <a:pPr marL="457200" lvl="0" indent="-342900" rtl="0">
              <a:spcBef>
                <a:spcPts val="0"/>
              </a:spcBef>
              <a:buClr>
                <a:schemeClr val="dk2"/>
              </a:buClr>
              <a:buSzPct val="100000"/>
              <a:buFont typeface="Arial"/>
              <a:buChar char="●"/>
            </a:pPr>
            <a:r>
              <a:rPr lang="en" sz="1800"/>
              <a:t>610 CE Muhammad receives his first revelations</a:t>
            </a:r>
          </a:p>
          <a:p>
            <a:pPr lvl="0" rtl="0">
              <a:spcBef>
                <a:spcPts val="0"/>
              </a:spcBef>
              <a:buNone/>
            </a:pPr>
            <a:endParaRPr sz="1800"/>
          </a:p>
          <a:p>
            <a:pPr marL="457200" lvl="0" indent="-342900" rtl="0">
              <a:spcBef>
                <a:spcPts val="0"/>
              </a:spcBef>
              <a:buClr>
                <a:schemeClr val="dk2"/>
              </a:buClr>
              <a:buSzPct val="100000"/>
              <a:buFont typeface="Arial"/>
              <a:buChar char="●"/>
            </a:pPr>
            <a:r>
              <a:rPr lang="en" sz="1800"/>
              <a:t>Muhammad and his followers move to Yathrib</a:t>
            </a:r>
          </a:p>
          <a:p>
            <a:pPr lvl="0" rtl="0">
              <a:spcBef>
                <a:spcPts val="0"/>
              </a:spcBef>
              <a:buNone/>
            </a:pPr>
            <a:endParaRPr sz="1800"/>
          </a:p>
          <a:p>
            <a:pPr marL="457200" lvl="0" indent="-342900" rtl="0">
              <a:spcBef>
                <a:spcPts val="0"/>
              </a:spcBef>
              <a:buClr>
                <a:schemeClr val="dk2"/>
              </a:buClr>
              <a:buSzPct val="100000"/>
              <a:buFont typeface="Arial"/>
              <a:buChar char="●"/>
            </a:pPr>
            <a:r>
              <a:rPr lang="en" sz="1800"/>
              <a:t>Around 640 CE Islam spreads to Africa</a:t>
            </a:r>
          </a:p>
          <a:p>
            <a:pPr lvl="0" rtl="0">
              <a:spcBef>
                <a:spcPts val="0"/>
              </a:spcBef>
              <a:buNone/>
            </a:pPr>
            <a:endParaRPr sz="1800"/>
          </a:p>
          <a:p>
            <a:pPr marL="457200" lvl="0" indent="-342900" rtl="0">
              <a:spcBef>
                <a:spcPts val="0"/>
              </a:spcBef>
              <a:buClr>
                <a:schemeClr val="dk2"/>
              </a:buClr>
              <a:buSzPct val="100000"/>
              <a:buFont typeface="Arial"/>
              <a:buChar char="●"/>
            </a:pPr>
            <a:r>
              <a:rPr lang="en" sz="1800"/>
              <a:t>In the 700s CE Islam reaches Europe </a:t>
            </a:r>
          </a:p>
          <a:p>
            <a:pPr lvl="0" rtl="0">
              <a:spcBef>
                <a:spcPts val="0"/>
              </a:spcBef>
              <a:buNone/>
            </a:pPr>
            <a:endParaRPr sz="1800"/>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05978"/>
            <a:ext cx="8229600" cy="857400"/>
          </a:xfrm>
          <a:prstGeom prst="rect">
            <a:avLst/>
          </a:prstGeom>
        </p:spPr>
        <p:txBody>
          <a:bodyPr lIns="91425" tIns="91425" rIns="91425" bIns="91425" anchor="b" anchorCtr="0">
            <a:spAutoFit/>
          </a:bodyPr>
          <a:lstStyle/>
          <a:p>
            <a:pPr>
              <a:spcBef>
                <a:spcPts val="0"/>
              </a:spcBef>
              <a:buNone/>
            </a:pPr>
            <a:r>
              <a:rPr lang="en"/>
              <a:t>Conflict due to Islam</a:t>
            </a:r>
          </a:p>
        </p:txBody>
      </p:sp>
      <p:sp>
        <p:nvSpPr>
          <p:cNvPr id="69" name="Shape 69"/>
          <p:cNvSpPr txBox="1">
            <a:spLocks noGrp="1"/>
          </p:cNvSpPr>
          <p:nvPr>
            <p:ph type="body" idx="1"/>
          </p:nvPr>
        </p:nvSpPr>
        <p:spPr>
          <a:xfrm>
            <a:off x="457200" y="1200150"/>
            <a:ext cx="8229600" cy="3725699"/>
          </a:xfrm>
          <a:prstGeom prst="rect">
            <a:avLst/>
          </a:prstGeom>
        </p:spPr>
        <p:txBody>
          <a:bodyPr lIns="91425" tIns="91425" rIns="91425" bIns="91425" anchor="t" anchorCtr="0">
            <a:spAutoFit/>
          </a:bodyPr>
          <a:lstStyle/>
          <a:p>
            <a:pPr marL="457200" lvl="0" indent="-342900" rtl="0">
              <a:spcBef>
                <a:spcPts val="0"/>
              </a:spcBef>
              <a:buClr>
                <a:schemeClr val="dk2"/>
              </a:buClr>
              <a:buSzPct val="100000"/>
              <a:buFont typeface="Arial"/>
              <a:buChar char="●"/>
            </a:pPr>
            <a:r>
              <a:rPr lang="en" sz="1800"/>
              <a:t>The rise of Islam created tension between Christian Europe and the Middle East</a:t>
            </a:r>
          </a:p>
          <a:p>
            <a:pPr lvl="0" rtl="0">
              <a:spcBef>
                <a:spcPts val="0"/>
              </a:spcBef>
              <a:buNone/>
            </a:pPr>
            <a:endParaRPr sz="1800"/>
          </a:p>
          <a:p>
            <a:pPr marL="457200" lvl="0" indent="-342900" rtl="0">
              <a:spcBef>
                <a:spcPts val="0"/>
              </a:spcBef>
              <a:buClr>
                <a:schemeClr val="dk2"/>
              </a:buClr>
              <a:buSzPct val="100000"/>
              <a:buFont typeface="Arial"/>
              <a:buChar char="●"/>
            </a:pPr>
            <a:r>
              <a:rPr lang="en" sz="1800"/>
              <a:t>Western Christians tried to impose their religion in the Middle East</a:t>
            </a:r>
          </a:p>
          <a:p>
            <a:pPr lvl="0" rtl="0">
              <a:spcBef>
                <a:spcPts val="0"/>
              </a:spcBef>
              <a:buNone/>
            </a:pPr>
            <a:endParaRPr sz="1800"/>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205978"/>
            <a:ext cx="8229600" cy="857400"/>
          </a:xfrm>
          <a:prstGeom prst="rect">
            <a:avLst/>
          </a:prstGeom>
        </p:spPr>
        <p:txBody>
          <a:bodyPr lIns="91425" tIns="91425" rIns="91425" bIns="91425" anchor="b" anchorCtr="0">
            <a:spAutoFit/>
          </a:bodyPr>
          <a:lstStyle/>
          <a:p>
            <a:pPr>
              <a:spcBef>
                <a:spcPts val="0"/>
              </a:spcBef>
              <a:buNone/>
            </a:pPr>
            <a:r>
              <a:rPr lang="en"/>
              <a:t>Invasion of the Iberian Peninsula</a:t>
            </a:r>
          </a:p>
        </p:txBody>
      </p:sp>
      <p:sp>
        <p:nvSpPr>
          <p:cNvPr id="75" name="Shape 75"/>
          <p:cNvSpPr txBox="1">
            <a:spLocks noGrp="1"/>
          </p:cNvSpPr>
          <p:nvPr>
            <p:ph type="body" idx="1"/>
          </p:nvPr>
        </p:nvSpPr>
        <p:spPr>
          <a:xfrm>
            <a:off x="457200" y="1200150"/>
            <a:ext cx="8229600" cy="3725699"/>
          </a:xfrm>
          <a:prstGeom prst="rect">
            <a:avLst/>
          </a:prstGeom>
        </p:spPr>
        <p:txBody>
          <a:bodyPr lIns="91425" tIns="91425" rIns="91425" bIns="91425" anchor="t" anchorCtr="0">
            <a:spAutoFit/>
          </a:bodyPr>
          <a:lstStyle/>
          <a:p>
            <a:pPr marL="457200" lvl="0" indent="-342900" rtl="0">
              <a:lnSpc>
                <a:spcPct val="115000"/>
              </a:lnSpc>
              <a:spcBef>
                <a:spcPts val="0"/>
              </a:spcBef>
              <a:buClr>
                <a:schemeClr val="dk2"/>
              </a:buClr>
              <a:buSzPct val="100000"/>
              <a:buFont typeface="Trebuchet MS"/>
              <a:buChar char="●"/>
            </a:pPr>
            <a:r>
              <a:rPr lang="en" sz="1800"/>
              <a:t>The invasion began in 711 C.E., with the arrival of a small Muslim army, and after the defeat of the reigning Visigoths the peninsula was almost completely conquered by 720 C.E.</a:t>
            </a:r>
          </a:p>
          <a:p>
            <a:pPr marL="457200" lvl="0" indent="-342900" rtl="0">
              <a:lnSpc>
                <a:spcPct val="115000"/>
              </a:lnSpc>
              <a:spcBef>
                <a:spcPts val="0"/>
              </a:spcBef>
              <a:buClr>
                <a:schemeClr val="dk2"/>
              </a:buClr>
              <a:buSzPct val="100000"/>
              <a:buFont typeface="Trebuchet MS"/>
              <a:buChar char="●"/>
            </a:pPr>
            <a:r>
              <a:rPr lang="en" sz="1800"/>
              <a:t>The course of the invasion and occupation took place mostly within the period of Regional and Transregional Interaction (600 C.E.—1450 C.E.)</a:t>
            </a:r>
          </a:p>
          <a:p>
            <a:pPr marL="457200" lvl="0" indent="-342900" rtl="0">
              <a:lnSpc>
                <a:spcPct val="115000"/>
              </a:lnSpc>
              <a:spcBef>
                <a:spcPts val="0"/>
              </a:spcBef>
              <a:buClr>
                <a:schemeClr val="dk2"/>
              </a:buClr>
              <a:buSzPct val="100000"/>
              <a:buFont typeface="Trebuchet MS"/>
              <a:buChar char="●"/>
            </a:pPr>
            <a:r>
              <a:rPr lang="en" sz="1800"/>
              <a:t>Spain, known as Al-Andalus under Muslim rule, became a center of technology and education, even during the Middle Ages.</a:t>
            </a:r>
          </a:p>
          <a:p>
            <a:pPr marL="457200" lvl="0" indent="-342900" rtl="0">
              <a:lnSpc>
                <a:spcPct val="115000"/>
              </a:lnSpc>
              <a:spcBef>
                <a:spcPts val="0"/>
              </a:spcBef>
              <a:buClr>
                <a:schemeClr val="dk2"/>
              </a:buClr>
              <a:buSzPct val="100000"/>
              <a:buFont typeface="Trebuchet MS"/>
              <a:buChar char="●"/>
            </a:pPr>
            <a:r>
              <a:rPr lang="en" sz="1800"/>
              <a:t>Knowledge from ancient Rome and Greece was preserved.</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660350" y="184578"/>
            <a:ext cx="8229600" cy="857400"/>
          </a:xfrm>
          <a:prstGeom prst="rect">
            <a:avLst/>
          </a:prstGeom>
        </p:spPr>
        <p:txBody>
          <a:bodyPr lIns="91425" tIns="91425" rIns="91425" bIns="91425" anchor="b" anchorCtr="0">
            <a:spAutoFit/>
          </a:bodyPr>
          <a:lstStyle/>
          <a:p>
            <a:pPr>
              <a:spcBef>
                <a:spcPts val="0"/>
              </a:spcBef>
              <a:buNone/>
            </a:pPr>
            <a:r>
              <a:rPr lang="en"/>
              <a:t>The Crusades </a:t>
            </a:r>
          </a:p>
        </p:txBody>
      </p:sp>
      <p:sp>
        <p:nvSpPr>
          <p:cNvPr id="81" name="Shape 81"/>
          <p:cNvSpPr txBox="1">
            <a:spLocks noGrp="1"/>
          </p:cNvSpPr>
          <p:nvPr>
            <p:ph type="body" idx="1"/>
          </p:nvPr>
        </p:nvSpPr>
        <p:spPr>
          <a:xfrm>
            <a:off x="457200" y="963075"/>
            <a:ext cx="4428599" cy="4180499"/>
          </a:xfrm>
          <a:prstGeom prst="rect">
            <a:avLst/>
          </a:prstGeom>
        </p:spPr>
        <p:txBody>
          <a:bodyPr lIns="91425" tIns="91425" rIns="91425" bIns="91425" anchor="t" anchorCtr="0">
            <a:spAutoFit/>
          </a:bodyPr>
          <a:lstStyle/>
          <a:p>
            <a:pPr marL="457200" lvl="0" indent="-381000" rtl="0">
              <a:spcBef>
                <a:spcPts val="0"/>
              </a:spcBef>
              <a:buClr>
                <a:schemeClr val="dk2"/>
              </a:buClr>
              <a:buSzPct val="100000"/>
              <a:buFont typeface="Arial"/>
              <a:buChar char="●"/>
            </a:pPr>
            <a:r>
              <a:rPr lang="en" sz="2400"/>
              <a:t>600-1450 Regional and Transregional Interaction</a:t>
            </a:r>
          </a:p>
          <a:p>
            <a:pPr marL="457200" lvl="0" indent="-381000" rtl="0">
              <a:spcBef>
                <a:spcPts val="0"/>
              </a:spcBef>
              <a:buClr>
                <a:schemeClr val="dk2"/>
              </a:buClr>
              <a:buSzPct val="100000"/>
              <a:buFont typeface="Arial"/>
              <a:buChar char="●"/>
            </a:pPr>
            <a:r>
              <a:rPr lang="en" sz="2400"/>
              <a:t>War between Europe and Muslims</a:t>
            </a:r>
          </a:p>
          <a:p>
            <a:pPr marL="457200" lvl="0" indent="-381000" rtl="0">
              <a:spcBef>
                <a:spcPts val="0"/>
              </a:spcBef>
              <a:buClr>
                <a:schemeClr val="dk2"/>
              </a:buClr>
              <a:buSzPct val="100000"/>
              <a:buFont typeface="Arial"/>
              <a:buChar char="●"/>
            </a:pPr>
            <a:r>
              <a:rPr lang="en" sz="2400"/>
              <a:t>Led to defeat for Europeans, but also the Age of Exploration and the Renaissance</a:t>
            </a:r>
          </a:p>
          <a:p>
            <a:pPr marL="457200" lvl="0" indent="-381000" rtl="0">
              <a:spcBef>
                <a:spcPts val="0"/>
              </a:spcBef>
              <a:buClr>
                <a:schemeClr val="dk2"/>
              </a:buClr>
              <a:buSzPct val="100000"/>
              <a:buFont typeface="Arial"/>
              <a:buChar char="●"/>
            </a:pPr>
            <a:r>
              <a:rPr lang="en" sz="2400"/>
              <a:t>Development and interaction of cultures theme</a:t>
            </a:r>
          </a:p>
          <a:p>
            <a:pPr>
              <a:spcBef>
                <a:spcPts val="0"/>
              </a:spcBef>
              <a:buNone/>
            </a:pPr>
            <a:endParaRPr sz="1400"/>
          </a:p>
        </p:txBody>
      </p:sp>
      <p:pic>
        <p:nvPicPr>
          <p:cNvPr id="82" name="Shape 82"/>
          <p:cNvPicPr preferRelativeResize="0"/>
          <p:nvPr/>
        </p:nvPicPr>
        <p:blipFill>
          <a:blip r:embed="rId3">
            <a:alphaModFix/>
          </a:blip>
          <a:stretch>
            <a:fillRect/>
          </a:stretch>
        </p:blipFill>
        <p:spPr>
          <a:xfrm>
            <a:off x="4751800" y="963075"/>
            <a:ext cx="4192674" cy="3396399"/>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57200" y="205978"/>
            <a:ext cx="8229600" cy="857400"/>
          </a:xfrm>
          <a:prstGeom prst="rect">
            <a:avLst/>
          </a:prstGeom>
        </p:spPr>
        <p:txBody>
          <a:bodyPr lIns="91425" tIns="91425" rIns="91425" bIns="91425" anchor="b" anchorCtr="0">
            <a:spAutoFit/>
          </a:bodyPr>
          <a:lstStyle/>
          <a:p>
            <a:pPr>
              <a:spcBef>
                <a:spcPts val="0"/>
              </a:spcBef>
              <a:buNone/>
            </a:pPr>
            <a:r>
              <a:rPr lang="en"/>
              <a:t>Invasion of the Iberian Peninsula</a:t>
            </a:r>
          </a:p>
        </p:txBody>
      </p:sp>
      <p:pic>
        <p:nvPicPr>
          <p:cNvPr id="88" name="Shape 88"/>
          <p:cNvPicPr preferRelativeResize="0"/>
          <p:nvPr/>
        </p:nvPicPr>
        <p:blipFill>
          <a:blip r:embed="rId3">
            <a:alphaModFix/>
          </a:blip>
          <a:stretch>
            <a:fillRect/>
          </a:stretch>
        </p:blipFill>
        <p:spPr>
          <a:xfrm>
            <a:off x="5459000" y="1615493"/>
            <a:ext cx="3282274" cy="2434774"/>
          </a:xfrm>
          <a:prstGeom prst="rect">
            <a:avLst/>
          </a:prstGeom>
          <a:noFill/>
          <a:ln>
            <a:noFill/>
          </a:ln>
        </p:spPr>
      </p:pic>
      <p:sp>
        <p:nvSpPr>
          <p:cNvPr id="89" name="Shape 89"/>
          <p:cNvSpPr txBox="1">
            <a:spLocks noGrp="1"/>
          </p:cNvSpPr>
          <p:nvPr>
            <p:ph type="body" idx="1"/>
          </p:nvPr>
        </p:nvSpPr>
        <p:spPr>
          <a:xfrm>
            <a:off x="457200" y="996725"/>
            <a:ext cx="4866299" cy="3865799"/>
          </a:xfrm>
          <a:prstGeom prst="rect">
            <a:avLst/>
          </a:prstGeom>
        </p:spPr>
        <p:txBody>
          <a:bodyPr lIns="91425" tIns="91425" rIns="91425" bIns="91425" anchor="t" anchorCtr="0">
            <a:spAutoFit/>
          </a:bodyPr>
          <a:lstStyle/>
          <a:p>
            <a:pPr marL="457200" lvl="0" indent="-342900" rtl="0">
              <a:spcBef>
                <a:spcPts val="0"/>
              </a:spcBef>
              <a:buClr>
                <a:schemeClr val="dk2"/>
              </a:buClr>
              <a:buSzPct val="100000"/>
              <a:buFont typeface="Trebuchet MS"/>
              <a:buChar char="●"/>
            </a:pPr>
            <a:r>
              <a:rPr lang="en" sz="1800"/>
              <a:t>Islam spread throughout Spain</a:t>
            </a:r>
          </a:p>
          <a:p>
            <a:pPr marL="457200" lvl="0" indent="-342900" rtl="0">
              <a:spcBef>
                <a:spcPts val="0"/>
              </a:spcBef>
              <a:buClr>
                <a:schemeClr val="dk2"/>
              </a:buClr>
              <a:buSzPct val="100000"/>
              <a:buFont typeface="Trebuchet MS"/>
              <a:buChar char="●"/>
            </a:pPr>
            <a:r>
              <a:rPr lang="en" sz="1800"/>
              <a:t>Arabic became the primary language</a:t>
            </a:r>
          </a:p>
          <a:p>
            <a:pPr marL="457200" lvl="0" indent="-342900" rtl="0">
              <a:spcBef>
                <a:spcPts val="0"/>
              </a:spcBef>
              <a:buClr>
                <a:schemeClr val="dk2"/>
              </a:buClr>
              <a:buSzPct val="100000"/>
              <a:buFont typeface="Trebuchet MS"/>
              <a:buChar char="●"/>
            </a:pPr>
            <a:r>
              <a:rPr lang="en" sz="1800"/>
              <a:t>This was the farthest into Europe that Islam rule spread</a:t>
            </a:r>
          </a:p>
          <a:p>
            <a:pPr marL="457200" lvl="0" indent="-342900" rtl="0">
              <a:spcBef>
                <a:spcPts val="0"/>
              </a:spcBef>
              <a:buClr>
                <a:schemeClr val="dk2"/>
              </a:buClr>
              <a:buSzPct val="100000"/>
              <a:buFont typeface="Trebuchet MS"/>
              <a:buChar char="●"/>
            </a:pPr>
            <a:r>
              <a:rPr lang="en" sz="1800"/>
              <a:t>Despite the huge amount of knowledge and emphasis on the preservation of knowledge, including science and technology, Muslims were still viewed as uncivilized and barbaric</a:t>
            </a:r>
          </a:p>
          <a:p>
            <a:pPr lvl="0" rtl="0">
              <a:spcBef>
                <a:spcPts val="0"/>
              </a:spcBef>
              <a:buNone/>
            </a:pPr>
            <a:r>
              <a:rPr lang="en" sz="1800"/>
              <a:t>Connection to AP World Theme #2, Development and Interaction of Cultures, especially science and technology and religions.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57200" y="205978"/>
            <a:ext cx="8229600" cy="857400"/>
          </a:xfrm>
          <a:prstGeom prst="rect">
            <a:avLst/>
          </a:prstGeom>
        </p:spPr>
        <p:txBody>
          <a:bodyPr lIns="91425" tIns="91425" rIns="91425" bIns="91425" anchor="b" anchorCtr="0">
            <a:spAutoFit/>
          </a:bodyPr>
          <a:lstStyle/>
          <a:p>
            <a:pPr>
              <a:spcBef>
                <a:spcPts val="0"/>
              </a:spcBef>
              <a:buNone/>
            </a:pPr>
            <a:r>
              <a:rPr lang="en"/>
              <a:t>European Colonialism of Middle East</a:t>
            </a:r>
          </a:p>
        </p:txBody>
      </p:sp>
      <p:sp>
        <p:nvSpPr>
          <p:cNvPr id="95" name="Shape 95"/>
          <p:cNvSpPr txBox="1">
            <a:spLocks noGrp="1"/>
          </p:cNvSpPr>
          <p:nvPr>
            <p:ph type="body" idx="1"/>
          </p:nvPr>
        </p:nvSpPr>
        <p:spPr>
          <a:xfrm>
            <a:off x="457200" y="1200150"/>
            <a:ext cx="8229600" cy="3725699"/>
          </a:xfrm>
          <a:prstGeom prst="rect">
            <a:avLst/>
          </a:prstGeom>
        </p:spPr>
        <p:txBody>
          <a:bodyPr lIns="91425" tIns="91425" rIns="91425" bIns="91425" anchor="t" anchorCtr="0">
            <a:spAutoFit/>
          </a:bodyPr>
          <a:lstStyle/>
          <a:p>
            <a:pPr marL="457200" lvl="0" indent="-419100" rtl="0">
              <a:spcBef>
                <a:spcPts val="0"/>
              </a:spcBef>
              <a:buClr>
                <a:schemeClr val="dk2"/>
              </a:buClr>
              <a:buSzPct val="100000"/>
              <a:buFont typeface="Arial"/>
              <a:buChar char="●"/>
            </a:pPr>
            <a:r>
              <a:rPr lang="en"/>
              <a:t>Ottoman Empire Breaks up in 1918</a:t>
            </a:r>
          </a:p>
          <a:p>
            <a:pPr marL="457200" lvl="0" indent="-419100" rtl="0">
              <a:spcBef>
                <a:spcPts val="0"/>
              </a:spcBef>
              <a:buClr>
                <a:schemeClr val="dk2"/>
              </a:buClr>
              <a:buSzPct val="100000"/>
              <a:buFont typeface="Arial"/>
              <a:buChar char="●"/>
            </a:pPr>
            <a:r>
              <a:rPr lang="en"/>
              <a:t>Middle East Split into protectorates of 	France and United Kingdom</a:t>
            </a:r>
          </a:p>
          <a:p>
            <a:pPr marL="457200" lvl="0" indent="-419100">
              <a:spcBef>
                <a:spcPts val="0"/>
              </a:spcBef>
              <a:buClr>
                <a:schemeClr val="dk2"/>
              </a:buClr>
              <a:buSzPct val="100000"/>
              <a:buFont typeface="Arial"/>
              <a:buChar char="●"/>
            </a:pPr>
            <a:r>
              <a:rPr lang="en"/>
              <a:t>Sykes-Picot 									 			 Agreement</a:t>
            </a:r>
          </a:p>
        </p:txBody>
      </p:sp>
      <p:pic>
        <p:nvPicPr>
          <p:cNvPr id="96" name="Shape 96"/>
          <p:cNvPicPr preferRelativeResize="0"/>
          <p:nvPr/>
        </p:nvPicPr>
        <p:blipFill>
          <a:blip r:embed="rId3">
            <a:alphaModFix/>
          </a:blip>
          <a:stretch>
            <a:fillRect/>
          </a:stretch>
        </p:blipFill>
        <p:spPr>
          <a:xfrm>
            <a:off x="5168300" y="2677475"/>
            <a:ext cx="3658874" cy="2466025"/>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name="western">
  <a:themeElements>
    <a:clrScheme name="Custom 424">
      <a:dk1>
        <a:srgbClr val="B0271C"/>
      </a:dk1>
      <a:lt1>
        <a:srgbClr val="FFE8BB"/>
      </a:lt1>
      <a:dk2>
        <a:srgbClr val="374252"/>
      </a:dk2>
      <a:lt2>
        <a:srgbClr val="A5BDC0"/>
      </a:lt2>
      <a:accent1>
        <a:srgbClr val="C0974D"/>
      </a:accent1>
      <a:accent2>
        <a:srgbClr val="E49C5F"/>
      </a:accent2>
      <a:accent3>
        <a:srgbClr val="5D7372"/>
      </a:accent3>
      <a:accent4>
        <a:srgbClr val="B92C00"/>
      </a:accent4>
      <a:accent5>
        <a:srgbClr val="804000"/>
      </a:accent5>
      <a:accent6>
        <a:srgbClr val="A49D80"/>
      </a:accent6>
      <a:hlink>
        <a:srgbClr val="B0271C"/>
      </a:hlink>
      <a:folHlink>
        <a:srgbClr val="5B5F6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796</Words>
  <Application>Microsoft Office PowerPoint</Application>
  <PresentationFormat>On-screen Show (16:9)</PresentationFormat>
  <Paragraphs>95</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Times New Roman</vt:lpstr>
      <vt:lpstr>Trebuchet MS</vt:lpstr>
      <vt:lpstr>western</vt:lpstr>
      <vt:lpstr>Relations Between the West &amp; Middle East Throughout History</vt:lpstr>
      <vt:lpstr>Historiography</vt:lpstr>
      <vt:lpstr>Treasures in the Non-West</vt:lpstr>
      <vt:lpstr>The Rise of Islam</vt:lpstr>
      <vt:lpstr>Conflict due to Islam</vt:lpstr>
      <vt:lpstr>Invasion of the Iberian Peninsula</vt:lpstr>
      <vt:lpstr>The Crusades </vt:lpstr>
      <vt:lpstr>Invasion of the Iberian Peninsula</vt:lpstr>
      <vt:lpstr>European Colonialism of Middle East</vt:lpstr>
      <vt:lpstr>Different Ethnicities and Cultures</vt:lpstr>
      <vt:lpstr>Decline of Colonialism</vt:lpstr>
      <vt:lpstr>Modern Terrorism: 9/11 Attacks</vt:lpstr>
      <vt:lpstr>Modern Terrorism: ISIS/ISIL</vt:lpstr>
      <vt:lpstr>Terrorism: Connection to AP themes</vt:lpstr>
      <vt:lpstr>...In Conclusion</vt:lpstr>
      <vt:lpstr>PowerPoint Presentation</vt:lpstr>
      <vt:lpstr>Bibliography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 Between the West &amp; Middle East Throughout History</dc:title>
  <dc:creator>Bryant, Jason</dc:creator>
  <cp:lastModifiedBy>Bryant, Jason</cp:lastModifiedBy>
  <cp:revision>2</cp:revision>
  <dcterms:modified xsi:type="dcterms:W3CDTF">2014-09-16T12:10:02Z</dcterms:modified>
</cp:coreProperties>
</file>